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5"/>
    <p:sldMasterId id="2147483752" r:id="rId6"/>
  </p:sldMasterIdLst>
  <p:notesMasterIdLst>
    <p:notesMasterId r:id="rId30"/>
  </p:notesMasterIdLst>
  <p:handoutMasterIdLst>
    <p:handoutMasterId r:id="rId31"/>
  </p:handoutMasterIdLst>
  <p:sldIdLst>
    <p:sldId id="262" r:id="rId7"/>
    <p:sldId id="267" r:id="rId8"/>
    <p:sldId id="287" r:id="rId9"/>
    <p:sldId id="272" r:id="rId10"/>
    <p:sldId id="270" r:id="rId11"/>
    <p:sldId id="269" r:id="rId12"/>
    <p:sldId id="273" r:id="rId13"/>
    <p:sldId id="274" r:id="rId14"/>
    <p:sldId id="276" r:id="rId15"/>
    <p:sldId id="288" r:id="rId16"/>
    <p:sldId id="275" r:id="rId17"/>
    <p:sldId id="282" r:id="rId18"/>
    <p:sldId id="283" r:id="rId19"/>
    <p:sldId id="278" r:id="rId20"/>
    <p:sldId id="284" r:id="rId21"/>
    <p:sldId id="281" r:id="rId22"/>
    <p:sldId id="280" r:id="rId23"/>
    <p:sldId id="279" r:id="rId24"/>
    <p:sldId id="277" r:id="rId25"/>
    <p:sldId id="289" r:id="rId26"/>
    <p:sldId id="285" r:id="rId27"/>
    <p:sldId id="286" r:id="rId28"/>
    <p:sldId id="261" r:id="rId29"/>
  </p:sldIdLst>
  <p:sldSz cx="12192000" cy="6858000"/>
  <p:notesSz cx="9296400" cy="7010400"/>
  <p:defaultTextStyle>
    <a:defPPr>
      <a:defRPr lang="en-Q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B8"/>
    <a:srgbClr val="54C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6405"/>
  </p:normalViewPr>
  <p:slideViewPr>
    <p:cSldViewPr snapToGrid="0" snapToObjects="1">
      <p:cViewPr varScale="1">
        <p:scale>
          <a:sx n="63" d="100"/>
          <a:sy n="63" d="100"/>
        </p:scale>
        <p:origin x="9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127242-45CC-204D-88C8-14252B6257C3}"/>
              </a:ext>
            </a:extLst>
          </p:cNvPr>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QA"/>
          </a:p>
        </p:txBody>
      </p:sp>
      <p:sp>
        <p:nvSpPr>
          <p:cNvPr id="3" name="Date Placeholder 2">
            <a:extLst>
              <a:ext uri="{FF2B5EF4-FFF2-40B4-BE49-F238E27FC236}">
                <a16:creationId xmlns:a16="http://schemas.microsoft.com/office/drawing/2014/main" id="{E2B4C4E1-506C-7C44-A61C-6DAF75599187}"/>
              </a:ext>
            </a:extLst>
          </p:cNvPr>
          <p:cNvSpPr>
            <a:spLocks noGrp="1"/>
          </p:cNvSpPr>
          <p:nvPr>
            <p:ph type="dt" sz="quarter" idx="1"/>
          </p:nvPr>
        </p:nvSpPr>
        <p:spPr>
          <a:xfrm>
            <a:off x="5265809" y="1"/>
            <a:ext cx="4028440" cy="351737"/>
          </a:xfrm>
          <a:prstGeom prst="rect">
            <a:avLst/>
          </a:prstGeom>
        </p:spPr>
        <p:txBody>
          <a:bodyPr vert="horz" lIns="93177" tIns="46589" rIns="93177" bIns="46589" rtlCol="0"/>
          <a:lstStyle>
            <a:lvl1pPr algn="r">
              <a:defRPr sz="1200"/>
            </a:lvl1pPr>
          </a:lstStyle>
          <a:p>
            <a:fld id="{0113FF33-FFD7-1349-B584-3AF59FDD8428}" type="datetimeFigureOut">
              <a:rPr lang="en-QA" smtClean="0"/>
              <a:t>04/15/2025</a:t>
            </a:fld>
            <a:endParaRPr lang="en-QA"/>
          </a:p>
        </p:txBody>
      </p:sp>
      <p:sp>
        <p:nvSpPr>
          <p:cNvPr id="4" name="Footer Placeholder 3">
            <a:extLst>
              <a:ext uri="{FF2B5EF4-FFF2-40B4-BE49-F238E27FC236}">
                <a16:creationId xmlns:a16="http://schemas.microsoft.com/office/drawing/2014/main" id="{CD964AAE-E3E7-584F-B1B8-D154E13BFC23}"/>
              </a:ext>
            </a:extLst>
          </p:cNvPr>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QA"/>
          </a:p>
        </p:txBody>
      </p:sp>
      <p:sp>
        <p:nvSpPr>
          <p:cNvPr id="5" name="Slide Number Placeholder 4">
            <a:extLst>
              <a:ext uri="{FF2B5EF4-FFF2-40B4-BE49-F238E27FC236}">
                <a16:creationId xmlns:a16="http://schemas.microsoft.com/office/drawing/2014/main" id="{0C7B4911-3188-BF4B-B272-EE7F48126259}"/>
              </a:ext>
            </a:extLst>
          </p:cNvPr>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BB65B400-0D4D-F047-A2F3-1710D7C6CA64}" type="slidenum">
              <a:rPr lang="en-QA" smtClean="0"/>
              <a:t>‹#›</a:t>
            </a:fld>
            <a:endParaRPr lang="en-QA"/>
          </a:p>
        </p:txBody>
      </p:sp>
    </p:spTree>
    <p:extLst>
      <p:ext uri="{BB962C8B-B14F-4D97-AF65-F5344CB8AC3E}">
        <p14:creationId xmlns:p14="http://schemas.microsoft.com/office/powerpoint/2010/main" val="414404296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QA"/>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A03799D8-D387-FA4F-A143-412075E7298D}" type="datetimeFigureOut">
              <a:rPr lang="en-QA" smtClean="0"/>
              <a:t>04/15/2025</a:t>
            </a:fld>
            <a:endParaRPr lang="en-QA"/>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QA"/>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QA"/>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QA"/>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F2CD7574-6669-EB4A-B833-797F206020AA}" type="slidenum">
              <a:rPr lang="en-QA" smtClean="0"/>
              <a:t>‹#›</a:t>
            </a:fld>
            <a:endParaRPr lang="en-QA"/>
          </a:p>
        </p:txBody>
      </p:sp>
    </p:spTree>
    <p:extLst>
      <p:ext uri="{BB962C8B-B14F-4D97-AF65-F5344CB8AC3E}">
        <p14:creationId xmlns:p14="http://schemas.microsoft.com/office/powerpoint/2010/main" val="344756726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F3EF0A-2987-B04C-95DB-BFFD775572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505137"/>
            <a:ext cx="12192000" cy="4352863"/>
          </a:xfrm>
          <a:prstGeom prst="rect">
            <a:avLst/>
          </a:prstGeom>
        </p:spPr>
      </p:pic>
      <p:sp>
        <p:nvSpPr>
          <p:cNvPr id="13" name="Title 13">
            <a:extLst>
              <a:ext uri="{FF2B5EF4-FFF2-40B4-BE49-F238E27FC236}">
                <a16:creationId xmlns:a16="http://schemas.microsoft.com/office/drawing/2014/main" id="{55AD7C66-FC1E-0E4A-BB60-2CE9081C672E}"/>
              </a:ext>
            </a:extLst>
          </p:cNvPr>
          <p:cNvSpPr>
            <a:spLocks noGrp="1"/>
          </p:cNvSpPr>
          <p:nvPr>
            <p:ph type="title"/>
          </p:nvPr>
        </p:nvSpPr>
        <p:spPr>
          <a:xfrm>
            <a:off x="688623" y="1375779"/>
            <a:ext cx="9812539" cy="897979"/>
          </a:xfrm>
          <a:prstGeom prst="rect">
            <a:avLst/>
          </a:prstGeom>
        </p:spPr>
        <p:txBody>
          <a:bodyPr/>
          <a:lstStyle>
            <a:lvl1pPr>
              <a:defRPr sz="3200" b="1">
                <a:solidFill>
                  <a:srgbClr val="0056B8"/>
                </a:solidFill>
                <a:latin typeface="Arial" panose="020B0604020202020204" pitchFamily="34" charset="0"/>
                <a:cs typeface="Arial" panose="020B0604020202020204" pitchFamily="34" charset="0"/>
              </a:defRPr>
            </a:lvl1pPr>
          </a:lstStyle>
          <a:p>
            <a:r>
              <a:rPr lang="en-US" dirty="0"/>
              <a:t>Click to edit Master title style</a:t>
            </a:r>
            <a:endParaRPr lang="en-QA" dirty="0"/>
          </a:p>
        </p:txBody>
      </p:sp>
      <p:sp>
        <p:nvSpPr>
          <p:cNvPr id="14" name="Text Placeholder 17">
            <a:extLst>
              <a:ext uri="{FF2B5EF4-FFF2-40B4-BE49-F238E27FC236}">
                <a16:creationId xmlns:a16="http://schemas.microsoft.com/office/drawing/2014/main" id="{62BAB092-B24B-CD4D-9665-6F94DA28F726}"/>
              </a:ext>
            </a:extLst>
          </p:cNvPr>
          <p:cNvSpPr>
            <a:spLocks noGrp="1"/>
          </p:cNvSpPr>
          <p:nvPr>
            <p:ph type="body" sz="quarter" idx="10"/>
          </p:nvPr>
        </p:nvSpPr>
        <p:spPr>
          <a:xfrm>
            <a:off x="688975" y="2378075"/>
            <a:ext cx="9812338" cy="3463925"/>
          </a:xfrm>
          <a:prstGeom prst="rect">
            <a:avLst/>
          </a:prstGeom>
        </p:spPr>
        <p:txBody>
          <a:bodyPr/>
          <a:lstStyle>
            <a:lvl1pPr marL="0" indent="0">
              <a:buNone/>
              <a:defRPr sz="240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15" name="Picture 14">
            <a:extLst>
              <a:ext uri="{FF2B5EF4-FFF2-40B4-BE49-F238E27FC236}">
                <a16:creationId xmlns:a16="http://schemas.microsoft.com/office/drawing/2014/main" id="{E2BED765-802B-9549-8890-E2C5FAF9CB9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1398" y="6375723"/>
            <a:ext cx="368366" cy="342709"/>
          </a:xfrm>
          <a:prstGeom prst="rect">
            <a:avLst/>
          </a:prstGeom>
        </p:spPr>
      </p:pic>
      <p:pic>
        <p:nvPicPr>
          <p:cNvPr id="16" name="Picture 15">
            <a:extLst>
              <a:ext uri="{FF2B5EF4-FFF2-40B4-BE49-F238E27FC236}">
                <a16:creationId xmlns:a16="http://schemas.microsoft.com/office/drawing/2014/main" id="{808D4828-D8FE-B446-B529-87EA7D449D8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683014" y="0"/>
            <a:ext cx="2508985" cy="1433068"/>
          </a:xfrm>
          <a:prstGeom prst="rect">
            <a:avLst/>
          </a:prstGeom>
        </p:spPr>
      </p:pic>
    </p:spTree>
    <p:extLst>
      <p:ext uri="{BB962C8B-B14F-4D97-AF65-F5344CB8AC3E}">
        <p14:creationId xmlns:p14="http://schemas.microsoft.com/office/powerpoint/2010/main" val="1423644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661A92-AAAD-4EB6-AC17-B730A4BBEF0A}"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61E1EA-68E1-45BA-8825-47BE8C95D44D}" type="slidenum">
              <a:rPr lang="en-US" smtClean="0"/>
              <a:t>‹#›</a:t>
            </a:fld>
            <a:endParaRPr lang="en-US"/>
          </a:p>
        </p:txBody>
      </p:sp>
    </p:spTree>
    <p:extLst>
      <p:ext uri="{BB962C8B-B14F-4D97-AF65-F5344CB8AC3E}">
        <p14:creationId xmlns:p14="http://schemas.microsoft.com/office/powerpoint/2010/main" val="163242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661A92-AAAD-4EB6-AC17-B730A4BBEF0A}"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61E1EA-68E1-45BA-8825-47BE8C95D44D}" type="slidenum">
              <a:rPr lang="en-US" smtClean="0"/>
              <a:t>‹#›</a:t>
            </a:fld>
            <a:endParaRPr lang="en-US"/>
          </a:p>
        </p:txBody>
      </p:sp>
    </p:spTree>
    <p:extLst>
      <p:ext uri="{BB962C8B-B14F-4D97-AF65-F5344CB8AC3E}">
        <p14:creationId xmlns:p14="http://schemas.microsoft.com/office/powerpoint/2010/main" val="1660188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DD57C26-8F97-436F-8FF1-D0CB53896D11}"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F6D635-802C-43FF-BCED-F4D33463A340}" type="slidenum">
              <a:rPr lang="en-US" smtClean="0"/>
              <a:t>‹#›</a:t>
            </a:fld>
            <a:endParaRPr lang="en-US"/>
          </a:p>
        </p:txBody>
      </p:sp>
    </p:spTree>
    <p:extLst>
      <p:ext uri="{BB962C8B-B14F-4D97-AF65-F5344CB8AC3E}">
        <p14:creationId xmlns:p14="http://schemas.microsoft.com/office/powerpoint/2010/main" val="4168701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C6A2-1C92-4319-AE6D-E9F17662CD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03EBBF-EEF8-477F-A90D-C7DF2C87AC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DC7563-F51E-419E-8FD8-9F482C6D0E15}"/>
              </a:ext>
            </a:extLst>
          </p:cNvPr>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5" name="Footer Placeholder 4">
            <a:extLst>
              <a:ext uri="{FF2B5EF4-FFF2-40B4-BE49-F238E27FC236}">
                <a16:creationId xmlns:a16="http://schemas.microsoft.com/office/drawing/2014/main" id="{CFFB6D3C-04A7-4C61-926A-CA8D5A71E7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1A216E-E773-4BE5-BA90-1ECD0461A70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40391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E5EEE-DCAF-42F8-BE33-AEE73AF0A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88C65B-684C-4E86-A286-7161329D7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A0DD3-5546-4A93-A21F-AF59E7E099FF}"/>
              </a:ext>
            </a:extLst>
          </p:cNvPr>
          <p:cNvSpPr>
            <a:spLocks noGrp="1"/>
          </p:cNvSpPr>
          <p:nvPr>
            <p:ph type="dt" sz="half" idx="10"/>
          </p:nvPr>
        </p:nvSpPr>
        <p:spPr/>
        <p:txBody>
          <a:bodyPr/>
          <a:lstStyle/>
          <a:p>
            <a:fld id="{57661A92-AAAD-4EB6-AC17-B730A4BBEF0A}" type="datetimeFigureOut">
              <a:rPr lang="en-US" smtClean="0"/>
              <a:t>4/15/2025</a:t>
            </a:fld>
            <a:endParaRPr lang="en-US"/>
          </a:p>
        </p:txBody>
      </p:sp>
      <p:sp>
        <p:nvSpPr>
          <p:cNvPr id="5" name="Footer Placeholder 4">
            <a:extLst>
              <a:ext uri="{FF2B5EF4-FFF2-40B4-BE49-F238E27FC236}">
                <a16:creationId xmlns:a16="http://schemas.microsoft.com/office/drawing/2014/main" id="{72885020-1090-4C97-9EE3-18C28DA91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53FC8-170A-43A8-B16B-2236F356DBFB}"/>
              </a:ext>
            </a:extLst>
          </p:cNvPr>
          <p:cNvSpPr>
            <a:spLocks noGrp="1"/>
          </p:cNvSpPr>
          <p:nvPr>
            <p:ph type="sldNum" sz="quarter" idx="12"/>
          </p:nvPr>
        </p:nvSpPr>
        <p:spPr/>
        <p:txBody>
          <a:bodyPr/>
          <a:lstStyle/>
          <a:p>
            <a:fld id="{5961E1EA-68E1-45BA-8825-47BE8C95D44D}" type="slidenum">
              <a:rPr lang="en-US" smtClean="0"/>
              <a:t>‹#›</a:t>
            </a:fld>
            <a:endParaRPr lang="en-US"/>
          </a:p>
        </p:txBody>
      </p:sp>
    </p:spTree>
    <p:extLst>
      <p:ext uri="{BB962C8B-B14F-4D97-AF65-F5344CB8AC3E}">
        <p14:creationId xmlns:p14="http://schemas.microsoft.com/office/powerpoint/2010/main" val="3133119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5181-B84A-438C-ACC2-120BA02589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9278B-87D2-485B-BD7D-D69AF6A547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6ED816-1982-4A66-B362-874002811B0B}"/>
              </a:ext>
            </a:extLst>
          </p:cNvPr>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5" name="Footer Placeholder 4">
            <a:extLst>
              <a:ext uri="{FF2B5EF4-FFF2-40B4-BE49-F238E27FC236}">
                <a16:creationId xmlns:a16="http://schemas.microsoft.com/office/drawing/2014/main" id="{9FC16ED9-8147-4F9D-AC7E-C0FBDF880E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503150-196C-449F-9AD7-F09C17E0146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592152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20272-C971-4075-86F1-F847A9B2E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B3B922-D6C7-4446-82A5-4C1E130AE4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36D784-A2CC-4A89-9BFD-DE5D2B1F9C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5E2760-3B36-4604-A51A-7141E1148126}"/>
              </a:ext>
            </a:extLst>
          </p:cNvPr>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6" name="Footer Placeholder 5">
            <a:extLst>
              <a:ext uri="{FF2B5EF4-FFF2-40B4-BE49-F238E27FC236}">
                <a16:creationId xmlns:a16="http://schemas.microsoft.com/office/drawing/2014/main" id="{812E6E61-78E8-48A7-974D-CE5E9053C9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1BE8E44-9423-4959-8AEB-2C04B5EA689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286522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5FE8-11D9-4E35-B317-869D62F694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0299A1-5DC6-465C-B073-FB8C597F6C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2C3009-0E6D-4C91-8969-9681F377D9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2669A4-8B4E-4833-A0F3-BD723FB42A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D92913-D653-41CC-805D-FF23A78E20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96DD6-4586-4BD5-82D1-23EB47CD6426}"/>
              </a:ext>
            </a:extLst>
          </p:cNvPr>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8" name="Footer Placeholder 7">
            <a:extLst>
              <a:ext uri="{FF2B5EF4-FFF2-40B4-BE49-F238E27FC236}">
                <a16:creationId xmlns:a16="http://schemas.microsoft.com/office/drawing/2014/main" id="{7DB81B61-9AC2-4D39-A480-1B24C910EA8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DB4EB1F-6F1C-4AC2-8000-B646EE9ACF1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103734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EE4A-8502-4DDC-906A-AEB210A29D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A65FAA-34E7-4F33-9EE3-5CD4444422E3}"/>
              </a:ext>
            </a:extLst>
          </p:cNvPr>
          <p:cNvSpPr>
            <a:spLocks noGrp="1"/>
          </p:cNvSpPr>
          <p:nvPr>
            <p:ph type="dt" sz="half" idx="10"/>
          </p:nvPr>
        </p:nvSpPr>
        <p:spPr/>
        <p:txBody>
          <a:bodyPr/>
          <a:lstStyle/>
          <a:p>
            <a:fld id="{57661A92-AAAD-4EB6-AC17-B730A4BBEF0A}" type="datetimeFigureOut">
              <a:rPr lang="en-US" smtClean="0"/>
              <a:t>4/15/2025</a:t>
            </a:fld>
            <a:endParaRPr lang="en-US"/>
          </a:p>
        </p:txBody>
      </p:sp>
      <p:sp>
        <p:nvSpPr>
          <p:cNvPr id="4" name="Footer Placeholder 3">
            <a:extLst>
              <a:ext uri="{FF2B5EF4-FFF2-40B4-BE49-F238E27FC236}">
                <a16:creationId xmlns:a16="http://schemas.microsoft.com/office/drawing/2014/main" id="{C1C0258C-A04E-47FA-98D1-76095C817F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89E489-D183-47D4-A41D-DAFB5A807D9B}"/>
              </a:ext>
            </a:extLst>
          </p:cNvPr>
          <p:cNvSpPr>
            <a:spLocks noGrp="1"/>
          </p:cNvSpPr>
          <p:nvPr>
            <p:ph type="sldNum" sz="quarter" idx="12"/>
          </p:nvPr>
        </p:nvSpPr>
        <p:spPr/>
        <p:txBody>
          <a:bodyPr/>
          <a:lstStyle/>
          <a:p>
            <a:fld id="{5961E1EA-68E1-45BA-8825-47BE8C95D44D}" type="slidenum">
              <a:rPr lang="en-US" smtClean="0"/>
              <a:t>‹#›</a:t>
            </a:fld>
            <a:endParaRPr lang="en-US"/>
          </a:p>
        </p:txBody>
      </p:sp>
    </p:spTree>
    <p:extLst>
      <p:ext uri="{BB962C8B-B14F-4D97-AF65-F5344CB8AC3E}">
        <p14:creationId xmlns:p14="http://schemas.microsoft.com/office/powerpoint/2010/main" val="3963320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13D05-154E-4A16-89F4-897F7665C28E}"/>
              </a:ext>
            </a:extLst>
          </p:cNvPr>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3" name="Footer Placeholder 2">
            <a:extLst>
              <a:ext uri="{FF2B5EF4-FFF2-40B4-BE49-F238E27FC236}">
                <a16:creationId xmlns:a16="http://schemas.microsoft.com/office/drawing/2014/main" id="{CBCFA175-C74F-45C4-9247-8D13C51A45C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24F1FD9-B6E4-4E4C-B4C8-BB038CB6612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84155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C3EFBF-6207-5345-818B-1927AEB546CE}"/>
              </a:ext>
            </a:extLst>
          </p:cNvPr>
          <p:cNvSpPr>
            <a:spLocks noGrp="1"/>
          </p:cNvSpPr>
          <p:nvPr>
            <p:ph type="pic" sz="quarter" idx="11"/>
          </p:nvPr>
        </p:nvSpPr>
        <p:spPr>
          <a:xfrm flipH="1">
            <a:off x="335581" y="834389"/>
            <a:ext cx="5567790" cy="5189221"/>
          </a:xfrm>
          <a:custGeom>
            <a:avLst/>
            <a:gdLst>
              <a:gd name="connsiteX0" fmla="*/ 0 w 6828949"/>
              <a:gd name="connsiteY0" fmla="*/ 0 h 6364631"/>
              <a:gd name="connsiteX1" fmla="*/ 12203 w 6828949"/>
              <a:gd name="connsiteY1" fmla="*/ 3572004 h 6364631"/>
              <a:gd name="connsiteX2" fmla="*/ 3199713 w 6828949"/>
              <a:gd name="connsiteY2" fmla="*/ 6364631 h 6364631"/>
              <a:gd name="connsiteX3" fmla="*/ 3199868 w 6828949"/>
              <a:gd name="connsiteY3" fmla="*/ 2780269 h 6364631"/>
              <a:gd name="connsiteX4" fmla="*/ 6828949 w 6828949"/>
              <a:gd name="connsiteY4" fmla="*/ 0 h 6364631"/>
              <a:gd name="connsiteX5" fmla="*/ 3629081 w 6828949"/>
              <a:gd name="connsiteY5" fmla="*/ 2780269 h 6364631"/>
              <a:gd name="connsiteX6" fmla="*/ 3629236 w 6828949"/>
              <a:gd name="connsiteY6" fmla="*/ 6364631 h 6364631"/>
              <a:gd name="connsiteX7" fmla="*/ 6816746 w 6828949"/>
              <a:gd name="connsiteY7" fmla="*/ 3572004 h 6364631"/>
              <a:gd name="connsiteX8" fmla="*/ 6828949 w 6828949"/>
              <a:gd name="connsiteY8" fmla="*/ 0 h 636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8949" h="6364631">
                <a:moveTo>
                  <a:pt x="0" y="0"/>
                </a:moveTo>
                <a:cubicBezTo>
                  <a:pt x="4068" y="1190668"/>
                  <a:pt x="8135" y="2381336"/>
                  <a:pt x="12203" y="3572004"/>
                </a:cubicBezTo>
                <a:lnTo>
                  <a:pt x="3199713" y="6364631"/>
                </a:lnTo>
                <a:cubicBezTo>
                  <a:pt x="3203884" y="5182200"/>
                  <a:pt x="3195697" y="3962700"/>
                  <a:pt x="3199868" y="2780269"/>
                </a:cubicBezTo>
                <a:close/>
                <a:moveTo>
                  <a:pt x="6828949" y="0"/>
                </a:moveTo>
                <a:lnTo>
                  <a:pt x="3629081" y="2780269"/>
                </a:lnTo>
                <a:cubicBezTo>
                  <a:pt x="3633252" y="3962700"/>
                  <a:pt x="3625065" y="5182200"/>
                  <a:pt x="3629236" y="6364631"/>
                </a:cubicBezTo>
                <a:lnTo>
                  <a:pt x="6816746" y="3572004"/>
                </a:lnTo>
                <a:cubicBezTo>
                  <a:pt x="6820814" y="2381336"/>
                  <a:pt x="6824881" y="1190668"/>
                  <a:pt x="6828949" y="0"/>
                </a:cubicBezTo>
                <a:close/>
              </a:path>
            </a:pathLst>
          </a:custGeom>
          <a:solidFill>
            <a:schemeClr val="bg1">
              <a:lumMod val="95000"/>
            </a:schemeClr>
          </a:solidFill>
          <a:effectLst/>
        </p:spPr>
        <p:txBody>
          <a:bodyPr wrap="square">
            <a:noAutofit/>
          </a:bodyPr>
          <a:lstStyle/>
          <a:p>
            <a:endParaRPr lang="en-QA"/>
          </a:p>
        </p:txBody>
      </p:sp>
      <p:pic>
        <p:nvPicPr>
          <p:cNvPr id="4" name="Picture 3">
            <a:extLst>
              <a:ext uri="{FF2B5EF4-FFF2-40B4-BE49-F238E27FC236}">
                <a16:creationId xmlns:a16="http://schemas.microsoft.com/office/drawing/2014/main" id="{95A8599F-CA55-9E49-8570-D107FE1200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1398" y="6375723"/>
            <a:ext cx="368366" cy="342709"/>
          </a:xfrm>
          <a:prstGeom prst="rect">
            <a:avLst/>
          </a:prstGeom>
        </p:spPr>
      </p:pic>
      <p:pic>
        <p:nvPicPr>
          <p:cNvPr id="5" name="Picture 4">
            <a:extLst>
              <a:ext uri="{FF2B5EF4-FFF2-40B4-BE49-F238E27FC236}">
                <a16:creationId xmlns:a16="http://schemas.microsoft.com/office/drawing/2014/main" id="{0ABF59E1-FDDD-D74B-AA11-FC5454F5BC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83014" y="0"/>
            <a:ext cx="2508985" cy="1433068"/>
          </a:xfrm>
          <a:prstGeom prst="rect">
            <a:avLst/>
          </a:prstGeom>
        </p:spPr>
      </p:pic>
      <p:pic>
        <p:nvPicPr>
          <p:cNvPr id="6" name="Picture 5">
            <a:extLst>
              <a:ext uri="{FF2B5EF4-FFF2-40B4-BE49-F238E27FC236}">
                <a16:creationId xmlns:a16="http://schemas.microsoft.com/office/drawing/2014/main" id="{D11C9629-2C3C-CE48-98E4-B1695CA46C63}"/>
              </a:ext>
            </a:extLst>
          </p:cNvPr>
          <p:cNvPicPr>
            <a:picLocks noChangeAspect="1"/>
          </p:cNvPicPr>
          <p:nvPr userDrawn="1"/>
        </p:nvPicPr>
        <p:blipFill>
          <a:blip r:embed="rId4"/>
          <a:stretch>
            <a:fillRect/>
          </a:stretch>
        </p:blipFill>
        <p:spPr>
          <a:xfrm>
            <a:off x="8989996" y="5960020"/>
            <a:ext cx="3202004" cy="897979"/>
          </a:xfrm>
          <a:prstGeom prst="rect">
            <a:avLst/>
          </a:prstGeom>
        </p:spPr>
      </p:pic>
      <p:sp>
        <p:nvSpPr>
          <p:cNvPr id="7" name="Title 13">
            <a:extLst>
              <a:ext uri="{FF2B5EF4-FFF2-40B4-BE49-F238E27FC236}">
                <a16:creationId xmlns:a16="http://schemas.microsoft.com/office/drawing/2014/main" id="{CBA9BC99-9491-184D-84A2-4D327DFEBAF0}"/>
              </a:ext>
            </a:extLst>
          </p:cNvPr>
          <p:cNvSpPr>
            <a:spLocks noGrp="1"/>
          </p:cNvSpPr>
          <p:nvPr>
            <p:ph type="title"/>
          </p:nvPr>
        </p:nvSpPr>
        <p:spPr>
          <a:xfrm>
            <a:off x="6288631" y="2114333"/>
            <a:ext cx="5407136" cy="897979"/>
          </a:xfrm>
          <a:prstGeom prst="rect">
            <a:avLst/>
          </a:prstGeom>
        </p:spPr>
        <p:txBody>
          <a:bodyPr/>
          <a:lstStyle>
            <a:lvl1pPr>
              <a:defRPr sz="3200" b="1">
                <a:solidFill>
                  <a:srgbClr val="0056B8"/>
                </a:solidFill>
                <a:latin typeface="Arial" panose="020B0604020202020204" pitchFamily="34" charset="0"/>
                <a:cs typeface="Arial" panose="020B0604020202020204" pitchFamily="34" charset="0"/>
              </a:defRPr>
            </a:lvl1pPr>
          </a:lstStyle>
          <a:p>
            <a:r>
              <a:rPr lang="en-US" dirty="0"/>
              <a:t>Click to edit Master title style</a:t>
            </a:r>
            <a:endParaRPr lang="en-QA" dirty="0"/>
          </a:p>
        </p:txBody>
      </p:sp>
      <p:sp>
        <p:nvSpPr>
          <p:cNvPr id="8" name="Text Placeholder 17">
            <a:extLst>
              <a:ext uri="{FF2B5EF4-FFF2-40B4-BE49-F238E27FC236}">
                <a16:creationId xmlns:a16="http://schemas.microsoft.com/office/drawing/2014/main" id="{F41D61E6-7C8E-024B-870F-8DFF45B09473}"/>
              </a:ext>
            </a:extLst>
          </p:cNvPr>
          <p:cNvSpPr>
            <a:spLocks noGrp="1"/>
          </p:cNvSpPr>
          <p:nvPr>
            <p:ph type="body" sz="quarter" idx="10"/>
          </p:nvPr>
        </p:nvSpPr>
        <p:spPr>
          <a:xfrm>
            <a:off x="6288982" y="3116629"/>
            <a:ext cx="5407025" cy="3463925"/>
          </a:xfrm>
          <a:prstGeom prst="rect">
            <a:avLst/>
          </a:prstGeom>
        </p:spPr>
        <p:txBody>
          <a:bodyPr/>
          <a:lstStyle>
            <a:lvl1pPr marL="0" indent="0">
              <a:buNone/>
              <a:defRPr sz="240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88269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03B3-1602-4F2D-AAEA-84BC8BB05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E1F666-63B2-4189-866C-51C339E5B2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11C1C-BF7E-4871-BC7E-C83D8BCDA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6D3F2-087B-438E-895F-E9E57575E4E2}"/>
              </a:ext>
            </a:extLst>
          </p:cNvPr>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6" name="Footer Placeholder 5">
            <a:extLst>
              <a:ext uri="{FF2B5EF4-FFF2-40B4-BE49-F238E27FC236}">
                <a16:creationId xmlns:a16="http://schemas.microsoft.com/office/drawing/2014/main" id="{A81122F0-EF29-4178-AC1D-14BAA285B1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F294EA0-8566-455F-A8AF-0C059CC0432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553135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BEDE7-E223-460D-8EE4-B4DF06BB35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0EE91E-3E5B-4344-8B09-5BBA280723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E5DC91-EB27-47E9-9136-7BA510167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13C0F6-5C9A-4AA3-A2E8-9853367390EC}"/>
              </a:ext>
            </a:extLst>
          </p:cNvPr>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6" name="Footer Placeholder 5">
            <a:extLst>
              <a:ext uri="{FF2B5EF4-FFF2-40B4-BE49-F238E27FC236}">
                <a16:creationId xmlns:a16="http://schemas.microsoft.com/office/drawing/2014/main" id="{31385932-3CEC-4AFA-894F-F4F9884920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5FD567-B713-44A4-9B3A-38F2D83F14B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6143255"/>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C063-AE7E-4958-8D50-B1E23CA812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F540AF-9CE0-4A52-9E4D-BB221B147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3B1D1-58D3-43EE-B3DE-A08F46D48750}"/>
              </a:ext>
            </a:extLst>
          </p:cNvPr>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5" name="Footer Placeholder 4">
            <a:extLst>
              <a:ext uri="{FF2B5EF4-FFF2-40B4-BE49-F238E27FC236}">
                <a16:creationId xmlns:a16="http://schemas.microsoft.com/office/drawing/2014/main" id="{E1DC6D3E-A1E8-44FA-A37A-6460FBA724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7B3E07-A323-4BBA-9703-D7875114DA0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161920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E2595D-6949-4294-A653-9083211B73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00CAA2-2F80-4C80-9DBC-F9262FFBE9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0A206-571A-47DF-B67F-AE5AE4B30037}"/>
              </a:ext>
            </a:extLst>
          </p:cNvPr>
          <p:cNvSpPr>
            <a:spLocks noGrp="1"/>
          </p:cNvSpPr>
          <p:nvPr>
            <p:ph type="dt" sz="half" idx="10"/>
          </p:nvPr>
        </p:nvSpPr>
        <p:spPr/>
        <p:txBody>
          <a:bodyPr/>
          <a:lstStyle/>
          <a:p>
            <a:fld id="{B61BEF0D-F0BB-DE4B-95CE-6DB70DBA9567}" type="datetimeFigureOut">
              <a:rPr lang="en-US" smtClean="0"/>
              <a:pPr/>
              <a:t>4/15/2025</a:t>
            </a:fld>
            <a:endParaRPr lang="en-US" dirty="0"/>
          </a:p>
        </p:txBody>
      </p:sp>
      <p:sp>
        <p:nvSpPr>
          <p:cNvPr id="5" name="Footer Placeholder 4">
            <a:extLst>
              <a:ext uri="{FF2B5EF4-FFF2-40B4-BE49-F238E27FC236}">
                <a16:creationId xmlns:a16="http://schemas.microsoft.com/office/drawing/2014/main" id="{9CF7CAA5-833F-4FDC-99AA-228605CEA2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CA4020-EEAD-48F9-8ECE-A385519D697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781436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E1E086-4E06-DD4D-9203-0A6809F8BCC0}"/>
              </a:ext>
            </a:extLst>
          </p:cNvPr>
          <p:cNvSpPr/>
          <p:nvPr userDrawn="1"/>
        </p:nvSpPr>
        <p:spPr>
          <a:xfrm>
            <a:off x="0" y="0"/>
            <a:ext cx="12192000" cy="6858000"/>
          </a:xfrm>
          <a:prstGeom prst="rect">
            <a:avLst/>
          </a:prstGeom>
          <a:solidFill>
            <a:srgbClr val="0056B8"/>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pic>
        <p:nvPicPr>
          <p:cNvPr id="5" name="Picture 4">
            <a:extLst>
              <a:ext uri="{FF2B5EF4-FFF2-40B4-BE49-F238E27FC236}">
                <a16:creationId xmlns:a16="http://schemas.microsoft.com/office/drawing/2014/main" id="{648D22CA-6D04-434F-9D36-5DB90828AD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505137"/>
            <a:ext cx="12192000" cy="4352863"/>
          </a:xfrm>
          <a:prstGeom prst="rect">
            <a:avLst/>
          </a:prstGeom>
        </p:spPr>
      </p:pic>
      <p:pic>
        <p:nvPicPr>
          <p:cNvPr id="14" name="Picture 13">
            <a:extLst>
              <a:ext uri="{FF2B5EF4-FFF2-40B4-BE49-F238E27FC236}">
                <a16:creationId xmlns:a16="http://schemas.microsoft.com/office/drawing/2014/main" id="{81DD2D04-3B30-C04B-B0E5-1B8DB144CC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3538497"/>
            <a:ext cx="12192000" cy="3319503"/>
          </a:xfrm>
          <a:prstGeom prst="rect">
            <a:avLst/>
          </a:prstGeom>
        </p:spPr>
      </p:pic>
      <p:pic>
        <p:nvPicPr>
          <p:cNvPr id="22" name="Picture 21">
            <a:extLst>
              <a:ext uri="{FF2B5EF4-FFF2-40B4-BE49-F238E27FC236}">
                <a16:creationId xmlns:a16="http://schemas.microsoft.com/office/drawing/2014/main" id="{647ECE47-CA9E-9048-A0D5-8BA978CE39D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57172" y="0"/>
            <a:ext cx="2434828" cy="1390711"/>
          </a:xfrm>
          <a:prstGeom prst="rect">
            <a:avLst/>
          </a:prstGeom>
        </p:spPr>
      </p:pic>
      <p:sp>
        <p:nvSpPr>
          <p:cNvPr id="23" name="Title 22">
            <a:extLst>
              <a:ext uri="{FF2B5EF4-FFF2-40B4-BE49-F238E27FC236}">
                <a16:creationId xmlns:a16="http://schemas.microsoft.com/office/drawing/2014/main" id="{F427E3D8-2451-F44D-817A-9B57C8274821}"/>
              </a:ext>
            </a:extLst>
          </p:cNvPr>
          <p:cNvSpPr>
            <a:spLocks noGrp="1"/>
          </p:cNvSpPr>
          <p:nvPr>
            <p:ph type="title"/>
          </p:nvPr>
        </p:nvSpPr>
        <p:spPr>
          <a:xfrm>
            <a:off x="838200" y="2103437"/>
            <a:ext cx="10515600" cy="1325563"/>
          </a:xfrm>
          <a:prstGeom prst="rect">
            <a:avLst/>
          </a:prstGeo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QA" dirty="0"/>
          </a:p>
        </p:txBody>
      </p:sp>
    </p:spTree>
    <p:extLst>
      <p:ext uri="{BB962C8B-B14F-4D97-AF65-F5344CB8AC3E}">
        <p14:creationId xmlns:p14="http://schemas.microsoft.com/office/powerpoint/2010/main" val="3473833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6B5DC7-FDB1-5545-84F0-FBA1AD3BB750}"/>
              </a:ext>
            </a:extLst>
          </p:cNvPr>
          <p:cNvPicPr>
            <a:picLocks noChangeAspect="1"/>
          </p:cNvPicPr>
          <p:nvPr userDrawn="1"/>
        </p:nvPicPr>
        <p:blipFill>
          <a:blip r:embed="rId2">
            <a:alphaModFix amt="13000"/>
          </a:blip>
          <a:stretch>
            <a:fillRect/>
          </a:stretch>
        </p:blipFill>
        <p:spPr>
          <a:xfrm>
            <a:off x="0" y="-3979"/>
            <a:ext cx="7748337" cy="6888858"/>
          </a:xfrm>
          <a:prstGeom prst="rect">
            <a:avLst/>
          </a:prstGeom>
        </p:spPr>
      </p:pic>
      <p:pic>
        <p:nvPicPr>
          <p:cNvPr id="4" name="Picture 3">
            <a:extLst>
              <a:ext uri="{FF2B5EF4-FFF2-40B4-BE49-F238E27FC236}">
                <a16:creationId xmlns:a16="http://schemas.microsoft.com/office/drawing/2014/main" id="{B928AD70-A37B-9F4C-A780-7549A01969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1398" y="6375723"/>
            <a:ext cx="368366" cy="342709"/>
          </a:xfrm>
          <a:prstGeom prst="rect">
            <a:avLst/>
          </a:prstGeom>
        </p:spPr>
      </p:pic>
      <p:pic>
        <p:nvPicPr>
          <p:cNvPr id="5" name="Picture 4">
            <a:extLst>
              <a:ext uri="{FF2B5EF4-FFF2-40B4-BE49-F238E27FC236}">
                <a16:creationId xmlns:a16="http://schemas.microsoft.com/office/drawing/2014/main" id="{4CC0C777-6F0C-DF41-9FD5-A180F7C39BC8}"/>
              </a:ext>
            </a:extLst>
          </p:cNvPr>
          <p:cNvPicPr>
            <a:picLocks noChangeAspect="1"/>
          </p:cNvPicPr>
          <p:nvPr userDrawn="1"/>
        </p:nvPicPr>
        <p:blipFill>
          <a:blip r:embed="rId4"/>
          <a:stretch>
            <a:fillRect/>
          </a:stretch>
        </p:blipFill>
        <p:spPr>
          <a:xfrm>
            <a:off x="8989996" y="5960020"/>
            <a:ext cx="3202004" cy="897979"/>
          </a:xfrm>
          <a:prstGeom prst="rect">
            <a:avLst/>
          </a:prstGeom>
        </p:spPr>
      </p:pic>
      <p:pic>
        <p:nvPicPr>
          <p:cNvPr id="6" name="Picture 5">
            <a:extLst>
              <a:ext uri="{FF2B5EF4-FFF2-40B4-BE49-F238E27FC236}">
                <a16:creationId xmlns:a16="http://schemas.microsoft.com/office/drawing/2014/main" id="{326290AB-271F-0542-A7DA-752A8BCD8C4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683014" y="0"/>
            <a:ext cx="2508985" cy="1433068"/>
          </a:xfrm>
          <a:prstGeom prst="rect">
            <a:avLst/>
          </a:prstGeom>
        </p:spPr>
      </p:pic>
      <p:sp>
        <p:nvSpPr>
          <p:cNvPr id="7" name="Title 13">
            <a:extLst>
              <a:ext uri="{FF2B5EF4-FFF2-40B4-BE49-F238E27FC236}">
                <a16:creationId xmlns:a16="http://schemas.microsoft.com/office/drawing/2014/main" id="{405B65D0-7DE8-6B47-95FD-C2158E79434D}"/>
              </a:ext>
            </a:extLst>
          </p:cNvPr>
          <p:cNvSpPr>
            <a:spLocks noGrp="1"/>
          </p:cNvSpPr>
          <p:nvPr>
            <p:ph type="title"/>
          </p:nvPr>
        </p:nvSpPr>
        <p:spPr>
          <a:xfrm>
            <a:off x="688623" y="477800"/>
            <a:ext cx="9812539" cy="897979"/>
          </a:xfrm>
          <a:prstGeom prst="rect">
            <a:avLst/>
          </a:prstGeom>
        </p:spPr>
        <p:txBody>
          <a:bodyPr/>
          <a:lstStyle>
            <a:lvl1pPr>
              <a:defRPr sz="3200" b="1">
                <a:solidFill>
                  <a:srgbClr val="0056B8"/>
                </a:solidFill>
                <a:latin typeface="Arial" panose="020B0604020202020204" pitchFamily="34" charset="0"/>
                <a:cs typeface="Arial" panose="020B0604020202020204" pitchFamily="34" charset="0"/>
              </a:defRPr>
            </a:lvl1pPr>
          </a:lstStyle>
          <a:p>
            <a:r>
              <a:rPr lang="en-US" dirty="0"/>
              <a:t>Click to edit Master title style</a:t>
            </a:r>
            <a:endParaRPr lang="en-QA" dirty="0"/>
          </a:p>
        </p:txBody>
      </p:sp>
      <p:sp>
        <p:nvSpPr>
          <p:cNvPr id="8" name="Text Placeholder 17">
            <a:extLst>
              <a:ext uri="{FF2B5EF4-FFF2-40B4-BE49-F238E27FC236}">
                <a16:creationId xmlns:a16="http://schemas.microsoft.com/office/drawing/2014/main" id="{8AE80375-F27E-9C44-AD7C-BC6387925283}"/>
              </a:ext>
            </a:extLst>
          </p:cNvPr>
          <p:cNvSpPr>
            <a:spLocks noGrp="1"/>
          </p:cNvSpPr>
          <p:nvPr>
            <p:ph type="body" sz="quarter" idx="10"/>
          </p:nvPr>
        </p:nvSpPr>
        <p:spPr>
          <a:xfrm>
            <a:off x="688975" y="1705709"/>
            <a:ext cx="9812338" cy="4136292"/>
          </a:xfrm>
          <a:prstGeom prst="rect">
            <a:avLst/>
          </a:prstGeom>
        </p:spPr>
        <p:txBody>
          <a:bodyPr/>
          <a:lstStyle>
            <a:lvl1pPr marL="0" indent="0">
              <a:buNone/>
              <a:defRPr sz="240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62536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B85ED8-F4CD-CC4C-8048-3C9FEF95ADF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86AF024-9995-3C44-AB5D-8AFB5611D2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83014" y="0"/>
            <a:ext cx="2508985" cy="1433068"/>
          </a:xfrm>
          <a:prstGeom prst="rect">
            <a:avLst/>
          </a:prstGeom>
        </p:spPr>
      </p:pic>
      <p:sp>
        <p:nvSpPr>
          <p:cNvPr id="7" name="Text Placeholder 17">
            <a:extLst>
              <a:ext uri="{FF2B5EF4-FFF2-40B4-BE49-F238E27FC236}">
                <a16:creationId xmlns:a16="http://schemas.microsoft.com/office/drawing/2014/main" id="{D9A450A1-BBA7-DD42-B56B-BB4482315D45}"/>
              </a:ext>
            </a:extLst>
          </p:cNvPr>
          <p:cNvSpPr>
            <a:spLocks noGrp="1"/>
          </p:cNvSpPr>
          <p:nvPr>
            <p:ph type="body" sz="quarter" idx="10" hasCustomPrompt="1"/>
          </p:nvPr>
        </p:nvSpPr>
        <p:spPr>
          <a:xfrm>
            <a:off x="3975234" y="4911289"/>
            <a:ext cx="7700210" cy="1433068"/>
          </a:xfrm>
          <a:prstGeom prst="rect">
            <a:avLst/>
          </a:prstGeom>
        </p:spPr>
        <p:txBody>
          <a:bodyPr/>
          <a:lstStyle>
            <a:lvl1pPr marL="0" indent="0">
              <a:buNone/>
              <a:defRPr sz="3600" b="1">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HEADLINE</a:t>
            </a:r>
          </a:p>
        </p:txBody>
      </p:sp>
    </p:spTree>
    <p:extLst>
      <p:ext uri="{BB962C8B-B14F-4D97-AF65-F5344CB8AC3E}">
        <p14:creationId xmlns:p14="http://schemas.microsoft.com/office/powerpoint/2010/main" val="3364318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5201E-ECB8-E54A-8109-3A73760155FC}"/>
              </a:ext>
            </a:extLst>
          </p:cNvPr>
          <p:cNvSpPr/>
          <p:nvPr userDrawn="1"/>
        </p:nvSpPr>
        <p:spPr>
          <a:xfrm>
            <a:off x="0" y="0"/>
            <a:ext cx="588103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pic>
        <p:nvPicPr>
          <p:cNvPr id="3" name="Picture 2">
            <a:extLst>
              <a:ext uri="{FF2B5EF4-FFF2-40B4-BE49-F238E27FC236}">
                <a16:creationId xmlns:a16="http://schemas.microsoft.com/office/drawing/2014/main" id="{ABE339CD-98AF-DC49-9A05-A3838DDEA4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1398" y="6375723"/>
            <a:ext cx="368366" cy="342709"/>
          </a:xfrm>
          <a:prstGeom prst="rect">
            <a:avLst/>
          </a:prstGeom>
        </p:spPr>
      </p:pic>
      <p:pic>
        <p:nvPicPr>
          <p:cNvPr id="4" name="Picture 3">
            <a:extLst>
              <a:ext uri="{FF2B5EF4-FFF2-40B4-BE49-F238E27FC236}">
                <a16:creationId xmlns:a16="http://schemas.microsoft.com/office/drawing/2014/main" id="{B524AFCB-127B-ED4E-BF91-DE9C6463C50D}"/>
              </a:ext>
            </a:extLst>
          </p:cNvPr>
          <p:cNvPicPr>
            <a:picLocks noChangeAspect="1"/>
          </p:cNvPicPr>
          <p:nvPr userDrawn="1"/>
        </p:nvPicPr>
        <p:blipFill>
          <a:blip r:embed="rId3"/>
          <a:stretch>
            <a:fillRect/>
          </a:stretch>
        </p:blipFill>
        <p:spPr>
          <a:xfrm>
            <a:off x="8989996" y="5960020"/>
            <a:ext cx="3202004" cy="897979"/>
          </a:xfrm>
          <a:prstGeom prst="rect">
            <a:avLst/>
          </a:prstGeom>
        </p:spPr>
      </p:pic>
      <p:pic>
        <p:nvPicPr>
          <p:cNvPr id="5" name="Picture 4">
            <a:extLst>
              <a:ext uri="{FF2B5EF4-FFF2-40B4-BE49-F238E27FC236}">
                <a16:creationId xmlns:a16="http://schemas.microsoft.com/office/drawing/2014/main" id="{E8829C1B-D35F-214E-8A6E-2828E395904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683014" y="0"/>
            <a:ext cx="2508985" cy="1433068"/>
          </a:xfrm>
          <a:prstGeom prst="rect">
            <a:avLst/>
          </a:prstGeom>
        </p:spPr>
      </p:pic>
      <p:sp>
        <p:nvSpPr>
          <p:cNvPr id="9" name="Title 13">
            <a:extLst>
              <a:ext uri="{FF2B5EF4-FFF2-40B4-BE49-F238E27FC236}">
                <a16:creationId xmlns:a16="http://schemas.microsoft.com/office/drawing/2014/main" id="{38DDF41D-EE2B-E142-BB8B-30D1C0232A2F}"/>
              </a:ext>
            </a:extLst>
          </p:cNvPr>
          <p:cNvSpPr>
            <a:spLocks noGrp="1"/>
          </p:cNvSpPr>
          <p:nvPr>
            <p:ph type="title"/>
          </p:nvPr>
        </p:nvSpPr>
        <p:spPr>
          <a:xfrm>
            <a:off x="688623" y="1375779"/>
            <a:ext cx="9812539" cy="897979"/>
          </a:xfrm>
          <a:prstGeom prst="rect">
            <a:avLst/>
          </a:prstGeom>
        </p:spPr>
        <p:txBody>
          <a:bodyPr/>
          <a:lstStyle>
            <a:lvl1pPr>
              <a:defRPr sz="3200" b="1">
                <a:solidFill>
                  <a:srgbClr val="0056B8"/>
                </a:solidFill>
                <a:latin typeface="Arial" panose="020B0604020202020204" pitchFamily="34" charset="0"/>
                <a:cs typeface="Arial" panose="020B0604020202020204" pitchFamily="34" charset="0"/>
              </a:defRPr>
            </a:lvl1pPr>
          </a:lstStyle>
          <a:p>
            <a:r>
              <a:rPr lang="en-US" dirty="0"/>
              <a:t>Click to edit Master title style</a:t>
            </a:r>
            <a:endParaRPr lang="en-QA" dirty="0"/>
          </a:p>
        </p:txBody>
      </p:sp>
      <p:sp>
        <p:nvSpPr>
          <p:cNvPr id="10" name="Text Placeholder 17">
            <a:extLst>
              <a:ext uri="{FF2B5EF4-FFF2-40B4-BE49-F238E27FC236}">
                <a16:creationId xmlns:a16="http://schemas.microsoft.com/office/drawing/2014/main" id="{5DC8F435-452B-4343-80D5-8009BD252611}"/>
              </a:ext>
            </a:extLst>
          </p:cNvPr>
          <p:cNvSpPr>
            <a:spLocks noGrp="1"/>
          </p:cNvSpPr>
          <p:nvPr>
            <p:ph type="body" sz="quarter" idx="10"/>
          </p:nvPr>
        </p:nvSpPr>
        <p:spPr>
          <a:xfrm>
            <a:off x="688975" y="2378075"/>
            <a:ext cx="9812338" cy="3463925"/>
          </a:xfrm>
          <a:prstGeom prst="rect">
            <a:avLst/>
          </a:prstGeom>
        </p:spPr>
        <p:txBody>
          <a:bodyPr/>
          <a:lstStyle>
            <a:lvl1pPr marL="0" indent="0">
              <a:buNone/>
              <a:defRPr sz="240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73507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6B5DC7-FDB1-5545-84F0-FBA1AD3BB750}"/>
              </a:ext>
            </a:extLst>
          </p:cNvPr>
          <p:cNvPicPr>
            <a:picLocks noChangeAspect="1"/>
          </p:cNvPicPr>
          <p:nvPr userDrawn="1"/>
        </p:nvPicPr>
        <p:blipFill>
          <a:blip r:embed="rId2">
            <a:alphaModFix amt="13000"/>
          </a:blip>
          <a:stretch>
            <a:fillRect/>
          </a:stretch>
        </p:blipFill>
        <p:spPr>
          <a:xfrm>
            <a:off x="0" y="-3979"/>
            <a:ext cx="7748337" cy="6888858"/>
          </a:xfrm>
          <a:prstGeom prst="rect">
            <a:avLst/>
          </a:prstGeom>
        </p:spPr>
      </p:pic>
      <p:pic>
        <p:nvPicPr>
          <p:cNvPr id="4" name="Picture 3">
            <a:extLst>
              <a:ext uri="{FF2B5EF4-FFF2-40B4-BE49-F238E27FC236}">
                <a16:creationId xmlns:a16="http://schemas.microsoft.com/office/drawing/2014/main" id="{B928AD70-A37B-9F4C-A780-7549A01969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1398" y="6375723"/>
            <a:ext cx="368366" cy="342709"/>
          </a:xfrm>
          <a:prstGeom prst="rect">
            <a:avLst/>
          </a:prstGeom>
        </p:spPr>
      </p:pic>
      <p:pic>
        <p:nvPicPr>
          <p:cNvPr id="5" name="Picture 4">
            <a:extLst>
              <a:ext uri="{FF2B5EF4-FFF2-40B4-BE49-F238E27FC236}">
                <a16:creationId xmlns:a16="http://schemas.microsoft.com/office/drawing/2014/main" id="{4CC0C777-6F0C-DF41-9FD5-A180F7C39BC8}"/>
              </a:ext>
            </a:extLst>
          </p:cNvPr>
          <p:cNvPicPr>
            <a:picLocks noChangeAspect="1"/>
          </p:cNvPicPr>
          <p:nvPr userDrawn="1"/>
        </p:nvPicPr>
        <p:blipFill>
          <a:blip r:embed="rId4"/>
          <a:stretch>
            <a:fillRect/>
          </a:stretch>
        </p:blipFill>
        <p:spPr>
          <a:xfrm>
            <a:off x="8989996" y="5960020"/>
            <a:ext cx="3202004" cy="897979"/>
          </a:xfrm>
          <a:prstGeom prst="rect">
            <a:avLst/>
          </a:prstGeom>
        </p:spPr>
      </p:pic>
      <p:pic>
        <p:nvPicPr>
          <p:cNvPr id="6" name="Picture 5">
            <a:extLst>
              <a:ext uri="{FF2B5EF4-FFF2-40B4-BE49-F238E27FC236}">
                <a16:creationId xmlns:a16="http://schemas.microsoft.com/office/drawing/2014/main" id="{326290AB-271F-0542-A7DA-752A8BCD8C4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683014" y="0"/>
            <a:ext cx="2508985" cy="1433068"/>
          </a:xfrm>
          <a:prstGeom prst="rect">
            <a:avLst/>
          </a:prstGeom>
        </p:spPr>
      </p:pic>
      <p:sp>
        <p:nvSpPr>
          <p:cNvPr id="7" name="Title 13">
            <a:extLst>
              <a:ext uri="{FF2B5EF4-FFF2-40B4-BE49-F238E27FC236}">
                <a16:creationId xmlns:a16="http://schemas.microsoft.com/office/drawing/2014/main" id="{405B65D0-7DE8-6B47-95FD-C2158E79434D}"/>
              </a:ext>
            </a:extLst>
          </p:cNvPr>
          <p:cNvSpPr>
            <a:spLocks noGrp="1"/>
          </p:cNvSpPr>
          <p:nvPr>
            <p:ph type="title"/>
          </p:nvPr>
        </p:nvSpPr>
        <p:spPr>
          <a:xfrm>
            <a:off x="688623" y="477800"/>
            <a:ext cx="9812539" cy="897979"/>
          </a:xfrm>
          <a:prstGeom prst="rect">
            <a:avLst/>
          </a:prstGeom>
        </p:spPr>
        <p:txBody>
          <a:bodyPr/>
          <a:lstStyle>
            <a:lvl1pPr>
              <a:defRPr sz="3200" b="1">
                <a:solidFill>
                  <a:srgbClr val="0056B8"/>
                </a:solidFill>
                <a:latin typeface="Arial" panose="020B0604020202020204" pitchFamily="34" charset="0"/>
                <a:cs typeface="Arial" panose="020B0604020202020204" pitchFamily="34" charset="0"/>
              </a:defRPr>
            </a:lvl1pPr>
          </a:lstStyle>
          <a:p>
            <a:r>
              <a:rPr lang="en-US" dirty="0"/>
              <a:t>Click to edit Master title style</a:t>
            </a:r>
            <a:endParaRPr lang="en-QA" dirty="0"/>
          </a:p>
        </p:txBody>
      </p:sp>
      <p:sp>
        <p:nvSpPr>
          <p:cNvPr id="8" name="Text Placeholder 17">
            <a:extLst>
              <a:ext uri="{FF2B5EF4-FFF2-40B4-BE49-F238E27FC236}">
                <a16:creationId xmlns:a16="http://schemas.microsoft.com/office/drawing/2014/main" id="{8AE80375-F27E-9C44-AD7C-BC6387925283}"/>
              </a:ext>
            </a:extLst>
          </p:cNvPr>
          <p:cNvSpPr>
            <a:spLocks noGrp="1"/>
          </p:cNvSpPr>
          <p:nvPr>
            <p:ph type="body" sz="quarter" idx="10"/>
          </p:nvPr>
        </p:nvSpPr>
        <p:spPr>
          <a:xfrm>
            <a:off x="688975" y="1705709"/>
            <a:ext cx="9812338" cy="4136292"/>
          </a:xfrm>
          <a:prstGeom prst="rect">
            <a:avLst/>
          </a:prstGeom>
        </p:spPr>
        <p:txBody>
          <a:bodyPr/>
          <a:lstStyle>
            <a:lvl1pPr marL="0" indent="0">
              <a:buNone/>
              <a:defRPr sz="240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521953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8DAFF46-5CB7-FC45-8694-8C7820040CAF}"/>
              </a:ext>
            </a:extLst>
          </p:cNvPr>
          <p:cNvSpPr>
            <a:spLocks noGrp="1"/>
          </p:cNvSpPr>
          <p:nvPr>
            <p:ph type="pic" sz="quarter" idx="11"/>
          </p:nvPr>
        </p:nvSpPr>
        <p:spPr>
          <a:xfrm flipH="1">
            <a:off x="-13985" y="-664113"/>
            <a:ext cx="4117062" cy="8186226"/>
          </a:xfrm>
          <a:custGeom>
            <a:avLst/>
            <a:gdLst>
              <a:gd name="connsiteX0" fmla="*/ 0 w 6828949"/>
              <a:gd name="connsiteY0" fmla="*/ 0 h 6364631"/>
              <a:gd name="connsiteX1" fmla="*/ 12203 w 6828949"/>
              <a:gd name="connsiteY1" fmla="*/ 3572004 h 6364631"/>
              <a:gd name="connsiteX2" fmla="*/ 3199713 w 6828949"/>
              <a:gd name="connsiteY2" fmla="*/ 6364631 h 6364631"/>
              <a:gd name="connsiteX3" fmla="*/ 3199868 w 6828949"/>
              <a:gd name="connsiteY3" fmla="*/ 2780269 h 6364631"/>
              <a:gd name="connsiteX4" fmla="*/ 6828949 w 6828949"/>
              <a:gd name="connsiteY4" fmla="*/ 0 h 6364631"/>
              <a:gd name="connsiteX5" fmla="*/ 3629081 w 6828949"/>
              <a:gd name="connsiteY5" fmla="*/ 2780269 h 6364631"/>
              <a:gd name="connsiteX6" fmla="*/ 3629236 w 6828949"/>
              <a:gd name="connsiteY6" fmla="*/ 6364631 h 6364631"/>
              <a:gd name="connsiteX7" fmla="*/ 6816746 w 6828949"/>
              <a:gd name="connsiteY7" fmla="*/ 3572004 h 6364631"/>
              <a:gd name="connsiteX8" fmla="*/ 6828949 w 6828949"/>
              <a:gd name="connsiteY8" fmla="*/ 0 h 6364631"/>
              <a:gd name="connsiteX0" fmla="*/ 0 w 6828949"/>
              <a:gd name="connsiteY0" fmla="*/ 0 h 6364631"/>
              <a:gd name="connsiteX1" fmla="*/ 12203 w 6828949"/>
              <a:gd name="connsiteY1" fmla="*/ 3572004 h 6364631"/>
              <a:gd name="connsiteX2" fmla="*/ 3199713 w 6828949"/>
              <a:gd name="connsiteY2" fmla="*/ 6364631 h 6364631"/>
              <a:gd name="connsiteX3" fmla="*/ 3199868 w 6828949"/>
              <a:gd name="connsiteY3" fmla="*/ 2780269 h 6364631"/>
              <a:gd name="connsiteX4" fmla="*/ 0 w 6828949"/>
              <a:gd name="connsiteY4" fmla="*/ 0 h 6364631"/>
              <a:gd name="connsiteX5" fmla="*/ 6828949 w 6828949"/>
              <a:gd name="connsiteY5" fmla="*/ 0 h 6364631"/>
              <a:gd name="connsiteX6" fmla="*/ 3629081 w 6828949"/>
              <a:gd name="connsiteY6" fmla="*/ 2780269 h 6364631"/>
              <a:gd name="connsiteX7" fmla="*/ 4713857 w 6828949"/>
              <a:gd name="connsiteY7" fmla="*/ 3721437 h 6364631"/>
              <a:gd name="connsiteX8" fmla="*/ 6816746 w 6828949"/>
              <a:gd name="connsiteY8" fmla="*/ 3572004 h 6364631"/>
              <a:gd name="connsiteX9" fmla="*/ 6828949 w 6828949"/>
              <a:gd name="connsiteY9" fmla="*/ 0 h 6364631"/>
              <a:gd name="connsiteX0" fmla="*/ 0 w 6828949"/>
              <a:gd name="connsiteY0" fmla="*/ 0 h 6364631"/>
              <a:gd name="connsiteX1" fmla="*/ 12203 w 6828949"/>
              <a:gd name="connsiteY1" fmla="*/ 3572004 h 6364631"/>
              <a:gd name="connsiteX2" fmla="*/ 3199713 w 6828949"/>
              <a:gd name="connsiteY2" fmla="*/ 6364631 h 6364631"/>
              <a:gd name="connsiteX3" fmla="*/ 3199868 w 6828949"/>
              <a:gd name="connsiteY3" fmla="*/ 2780269 h 6364631"/>
              <a:gd name="connsiteX4" fmla="*/ 0 w 6828949"/>
              <a:gd name="connsiteY4" fmla="*/ 0 h 6364631"/>
              <a:gd name="connsiteX5" fmla="*/ 6828949 w 6828949"/>
              <a:gd name="connsiteY5" fmla="*/ 0 h 6364631"/>
              <a:gd name="connsiteX6" fmla="*/ 3629081 w 6828949"/>
              <a:gd name="connsiteY6" fmla="*/ 2780269 h 6364631"/>
              <a:gd name="connsiteX7" fmla="*/ 6816746 w 6828949"/>
              <a:gd name="connsiteY7" fmla="*/ 3572004 h 6364631"/>
              <a:gd name="connsiteX8" fmla="*/ 6828949 w 6828949"/>
              <a:gd name="connsiteY8" fmla="*/ 0 h 6364631"/>
              <a:gd name="connsiteX0" fmla="*/ 0 w 6828949"/>
              <a:gd name="connsiteY0" fmla="*/ 0 h 6364631"/>
              <a:gd name="connsiteX1" fmla="*/ 12203 w 6828949"/>
              <a:gd name="connsiteY1" fmla="*/ 3572004 h 6364631"/>
              <a:gd name="connsiteX2" fmla="*/ 3199713 w 6828949"/>
              <a:gd name="connsiteY2" fmla="*/ 6364631 h 6364631"/>
              <a:gd name="connsiteX3" fmla="*/ 3199868 w 6828949"/>
              <a:gd name="connsiteY3" fmla="*/ 2780269 h 6364631"/>
              <a:gd name="connsiteX4" fmla="*/ 0 w 6828949"/>
              <a:gd name="connsiteY4" fmla="*/ 0 h 6364631"/>
              <a:gd name="connsiteX5" fmla="*/ 6828949 w 6828949"/>
              <a:gd name="connsiteY5" fmla="*/ 0 h 6364631"/>
              <a:gd name="connsiteX6" fmla="*/ 6816746 w 6828949"/>
              <a:gd name="connsiteY6" fmla="*/ 3572004 h 6364631"/>
              <a:gd name="connsiteX7" fmla="*/ 6828949 w 6828949"/>
              <a:gd name="connsiteY7" fmla="*/ 0 h 6364631"/>
              <a:gd name="connsiteX0" fmla="*/ 0 w 3200935"/>
              <a:gd name="connsiteY0" fmla="*/ 0 h 6364631"/>
              <a:gd name="connsiteX1" fmla="*/ 12203 w 3200935"/>
              <a:gd name="connsiteY1" fmla="*/ 3572004 h 6364631"/>
              <a:gd name="connsiteX2" fmla="*/ 3199713 w 3200935"/>
              <a:gd name="connsiteY2" fmla="*/ 6364631 h 6364631"/>
              <a:gd name="connsiteX3" fmla="*/ 3199868 w 3200935"/>
              <a:gd name="connsiteY3" fmla="*/ 2780269 h 6364631"/>
              <a:gd name="connsiteX4" fmla="*/ 0 w 3200935"/>
              <a:gd name="connsiteY4" fmla="*/ 0 h 6364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935" h="6364631">
                <a:moveTo>
                  <a:pt x="0" y="0"/>
                </a:moveTo>
                <a:cubicBezTo>
                  <a:pt x="4068" y="1190668"/>
                  <a:pt x="8135" y="2381336"/>
                  <a:pt x="12203" y="3572004"/>
                </a:cubicBezTo>
                <a:lnTo>
                  <a:pt x="3199713" y="6364631"/>
                </a:lnTo>
                <a:cubicBezTo>
                  <a:pt x="3203884" y="5182200"/>
                  <a:pt x="3195697" y="3962700"/>
                  <a:pt x="3199868" y="2780269"/>
                </a:cubicBezTo>
                <a:lnTo>
                  <a:pt x="0" y="0"/>
                </a:lnTo>
                <a:close/>
              </a:path>
            </a:pathLst>
          </a:custGeom>
          <a:solidFill>
            <a:schemeClr val="bg1">
              <a:lumMod val="95000"/>
            </a:schemeClr>
          </a:solidFill>
          <a:effectLst/>
        </p:spPr>
        <p:txBody>
          <a:bodyPr wrap="square">
            <a:noAutofit/>
          </a:bodyPr>
          <a:lstStyle/>
          <a:p>
            <a:endParaRPr lang="en-QA"/>
          </a:p>
        </p:txBody>
      </p:sp>
      <p:pic>
        <p:nvPicPr>
          <p:cNvPr id="8" name="Picture 7">
            <a:extLst>
              <a:ext uri="{FF2B5EF4-FFF2-40B4-BE49-F238E27FC236}">
                <a16:creationId xmlns:a16="http://schemas.microsoft.com/office/drawing/2014/main" id="{B123762D-D972-4541-B2B1-350F8FBFFF6E}"/>
              </a:ext>
            </a:extLst>
          </p:cNvPr>
          <p:cNvPicPr>
            <a:picLocks noChangeAspect="1"/>
          </p:cNvPicPr>
          <p:nvPr userDrawn="1"/>
        </p:nvPicPr>
        <p:blipFill>
          <a:blip r:embed="rId2"/>
          <a:stretch>
            <a:fillRect/>
          </a:stretch>
        </p:blipFill>
        <p:spPr>
          <a:xfrm>
            <a:off x="8989996" y="5960020"/>
            <a:ext cx="3202004" cy="897979"/>
          </a:xfrm>
          <a:prstGeom prst="rect">
            <a:avLst/>
          </a:prstGeom>
        </p:spPr>
      </p:pic>
      <p:pic>
        <p:nvPicPr>
          <p:cNvPr id="9" name="Picture 8">
            <a:extLst>
              <a:ext uri="{FF2B5EF4-FFF2-40B4-BE49-F238E27FC236}">
                <a16:creationId xmlns:a16="http://schemas.microsoft.com/office/drawing/2014/main" id="{29B5C715-4E3B-D649-9C0D-A26DA12DBD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83014" y="0"/>
            <a:ext cx="2508985" cy="1433068"/>
          </a:xfrm>
          <a:prstGeom prst="rect">
            <a:avLst/>
          </a:prstGeom>
        </p:spPr>
      </p:pic>
      <p:pic>
        <p:nvPicPr>
          <p:cNvPr id="10" name="Picture 9">
            <a:extLst>
              <a:ext uri="{FF2B5EF4-FFF2-40B4-BE49-F238E27FC236}">
                <a16:creationId xmlns:a16="http://schemas.microsoft.com/office/drawing/2014/main" id="{DE8AABA9-2B67-1445-A37C-4031C9B365F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1398" y="6375723"/>
            <a:ext cx="368366" cy="342709"/>
          </a:xfrm>
          <a:prstGeom prst="rect">
            <a:avLst/>
          </a:prstGeom>
        </p:spPr>
      </p:pic>
      <p:sp>
        <p:nvSpPr>
          <p:cNvPr id="11" name="Title 13">
            <a:extLst>
              <a:ext uri="{FF2B5EF4-FFF2-40B4-BE49-F238E27FC236}">
                <a16:creationId xmlns:a16="http://schemas.microsoft.com/office/drawing/2014/main" id="{876F2C6C-961A-A94B-A3FA-9A94F31AA59D}"/>
              </a:ext>
            </a:extLst>
          </p:cNvPr>
          <p:cNvSpPr>
            <a:spLocks noGrp="1"/>
          </p:cNvSpPr>
          <p:nvPr>
            <p:ph type="title"/>
          </p:nvPr>
        </p:nvSpPr>
        <p:spPr>
          <a:xfrm>
            <a:off x="4726450" y="1909502"/>
            <a:ext cx="7137185" cy="897979"/>
          </a:xfrm>
          <a:prstGeom prst="rect">
            <a:avLst/>
          </a:prstGeom>
        </p:spPr>
        <p:txBody>
          <a:bodyPr/>
          <a:lstStyle>
            <a:lvl1pPr>
              <a:defRPr sz="3200" b="1">
                <a:solidFill>
                  <a:srgbClr val="0056B8"/>
                </a:solidFill>
                <a:latin typeface="Arial" panose="020B0604020202020204" pitchFamily="34" charset="0"/>
                <a:cs typeface="Arial" panose="020B0604020202020204" pitchFamily="34" charset="0"/>
              </a:defRPr>
            </a:lvl1pPr>
          </a:lstStyle>
          <a:p>
            <a:r>
              <a:rPr lang="en-US" dirty="0"/>
              <a:t>Click to edit Master title style</a:t>
            </a:r>
            <a:endParaRPr lang="en-QA" dirty="0"/>
          </a:p>
        </p:txBody>
      </p:sp>
      <p:sp>
        <p:nvSpPr>
          <p:cNvPr id="12" name="Text Placeholder 17">
            <a:extLst>
              <a:ext uri="{FF2B5EF4-FFF2-40B4-BE49-F238E27FC236}">
                <a16:creationId xmlns:a16="http://schemas.microsoft.com/office/drawing/2014/main" id="{24C0A74B-246D-0347-A8B6-257A48D9B651}"/>
              </a:ext>
            </a:extLst>
          </p:cNvPr>
          <p:cNvSpPr>
            <a:spLocks noGrp="1"/>
          </p:cNvSpPr>
          <p:nvPr>
            <p:ph type="body" sz="quarter" idx="10"/>
          </p:nvPr>
        </p:nvSpPr>
        <p:spPr>
          <a:xfrm>
            <a:off x="4726716" y="2911798"/>
            <a:ext cx="7137038" cy="3463925"/>
          </a:xfrm>
          <a:prstGeom prst="rect">
            <a:avLst/>
          </a:prstGeom>
        </p:spPr>
        <p:txBody>
          <a:bodyPr/>
          <a:lstStyle>
            <a:lvl1pPr marL="0" indent="0">
              <a:buNone/>
              <a:defRPr sz="2400">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7171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E1E086-4E06-DD4D-9203-0A6809F8BCC0}"/>
              </a:ext>
            </a:extLst>
          </p:cNvPr>
          <p:cNvSpPr/>
          <p:nvPr userDrawn="1"/>
        </p:nvSpPr>
        <p:spPr>
          <a:xfrm>
            <a:off x="0" y="0"/>
            <a:ext cx="12192000" cy="6858000"/>
          </a:xfrm>
          <a:prstGeom prst="rect">
            <a:avLst/>
          </a:prstGeom>
          <a:solidFill>
            <a:srgbClr val="0056B8"/>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pic>
        <p:nvPicPr>
          <p:cNvPr id="5" name="Picture 4">
            <a:extLst>
              <a:ext uri="{FF2B5EF4-FFF2-40B4-BE49-F238E27FC236}">
                <a16:creationId xmlns:a16="http://schemas.microsoft.com/office/drawing/2014/main" id="{648D22CA-6D04-434F-9D36-5DB90828AD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505137"/>
            <a:ext cx="12192000" cy="4352863"/>
          </a:xfrm>
          <a:prstGeom prst="rect">
            <a:avLst/>
          </a:prstGeom>
        </p:spPr>
      </p:pic>
      <p:pic>
        <p:nvPicPr>
          <p:cNvPr id="14" name="Picture 13">
            <a:extLst>
              <a:ext uri="{FF2B5EF4-FFF2-40B4-BE49-F238E27FC236}">
                <a16:creationId xmlns:a16="http://schemas.microsoft.com/office/drawing/2014/main" id="{81DD2D04-3B30-C04B-B0E5-1B8DB144CC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3538497"/>
            <a:ext cx="12192000" cy="3319503"/>
          </a:xfrm>
          <a:prstGeom prst="rect">
            <a:avLst/>
          </a:prstGeom>
        </p:spPr>
      </p:pic>
      <p:pic>
        <p:nvPicPr>
          <p:cNvPr id="22" name="Picture 21">
            <a:extLst>
              <a:ext uri="{FF2B5EF4-FFF2-40B4-BE49-F238E27FC236}">
                <a16:creationId xmlns:a16="http://schemas.microsoft.com/office/drawing/2014/main" id="{647ECE47-CA9E-9048-A0D5-8BA978CE39D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57172" y="0"/>
            <a:ext cx="2434828" cy="1390711"/>
          </a:xfrm>
          <a:prstGeom prst="rect">
            <a:avLst/>
          </a:prstGeom>
        </p:spPr>
      </p:pic>
      <p:sp>
        <p:nvSpPr>
          <p:cNvPr id="23" name="Title 22">
            <a:extLst>
              <a:ext uri="{FF2B5EF4-FFF2-40B4-BE49-F238E27FC236}">
                <a16:creationId xmlns:a16="http://schemas.microsoft.com/office/drawing/2014/main" id="{F427E3D8-2451-F44D-817A-9B57C8274821}"/>
              </a:ext>
            </a:extLst>
          </p:cNvPr>
          <p:cNvSpPr>
            <a:spLocks noGrp="1"/>
          </p:cNvSpPr>
          <p:nvPr>
            <p:ph type="title"/>
          </p:nvPr>
        </p:nvSpPr>
        <p:spPr>
          <a:xfrm>
            <a:off x="838200" y="2103437"/>
            <a:ext cx="10515600" cy="1325563"/>
          </a:xfrm>
          <a:prstGeom prst="rect">
            <a:avLst/>
          </a:prstGeo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QA" dirty="0"/>
          </a:p>
        </p:txBody>
      </p:sp>
    </p:spTree>
    <p:extLst>
      <p:ext uri="{BB962C8B-B14F-4D97-AF65-F5344CB8AC3E}">
        <p14:creationId xmlns:p14="http://schemas.microsoft.com/office/powerpoint/2010/main" val="789112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933B01-84F3-314D-B9D1-F98C5CD45F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B69C8B25-F0CF-FF41-AB1E-B7BD4B6432E1}"/>
              </a:ext>
            </a:extLst>
          </p:cNvPr>
          <p:cNvSpPr txBox="1">
            <a:spLocks/>
          </p:cNvSpPr>
          <p:nvPr userDrawn="1"/>
        </p:nvSpPr>
        <p:spPr>
          <a:xfrm>
            <a:off x="5961767" y="1207889"/>
            <a:ext cx="6466490" cy="753059"/>
          </a:xfrm>
          <a:prstGeom prst="rect">
            <a:avLst/>
          </a:prstGeom>
        </p:spPr>
        <p:txBody>
          <a:bodyPr vert="horz" wrap="square" lIns="91440" tIns="144000" rIns="91440" bIns="108000" rtlCol="0" anchor="ctr">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Montserrat"/>
                <a:ea typeface="+mj-ea"/>
                <a:cs typeface="+mj-cs"/>
              </a:rPr>
              <a:t>Thank you</a:t>
            </a:r>
          </a:p>
        </p:txBody>
      </p:sp>
      <p:cxnSp>
        <p:nvCxnSpPr>
          <p:cNvPr id="10" name="Straight Connector 9">
            <a:extLst>
              <a:ext uri="{FF2B5EF4-FFF2-40B4-BE49-F238E27FC236}">
                <a16:creationId xmlns:a16="http://schemas.microsoft.com/office/drawing/2014/main" id="{0D25BCEA-644A-F041-A6DB-88FD1E85433B}"/>
              </a:ext>
            </a:extLst>
          </p:cNvPr>
          <p:cNvCxnSpPr/>
          <p:nvPr userDrawn="1"/>
        </p:nvCxnSpPr>
        <p:spPr>
          <a:xfrm>
            <a:off x="6026965" y="1992123"/>
            <a:ext cx="3240000" cy="0"/>
          </a:xfrm>
          <a:prstGeom prst="line">
            <a:avLst/>
          </a:prstGeom>
          <a:noFill/>
          <a:ln w="19050" cap="flat" cmpd="sng" algn="ctr">
            <a:solidFill>
              <a:srgbClr val="FFFFFF"/>
            </a:solidFill>
            <a:prstDash val="solid"/>
            <a:miter lim="800000"/>
          </a:ln>
          <a:effectLst/>
        </p:spPr>
      </p:cxnSp>
      <p:sp>
        <p:nvSpPr>
          <p:cNvPr id="11" name="Freeform: Shape 32">
            <a:extLst>
              <a:ext uri="{FF2B5EF4-FFF2-40B4-BE49-F238E27FC236}">
                <a16:creationId xmlns:a16="http://schemas.microsoft.com/office/drawing/2014/main" id="{D55D1E85-0F03-3143-9D24-107BAEA3D093}"/>
              </a:ext>
            </a:extLst>
          </p:cNvPr>
          <p:cNvSpPr/>
          <p:nvPr userDrawn="1"/>
        </p:nvSpPr>
        <p:spPr>
          <a:xfrm>
            <a:off x="6016502" y="2190372"/>
            <a:ext cx="296137" cy="296137"/>
          </a:xfrm>
          <a:custGeom>
            <a:avLst/>
            <a:gdLst>
              <a:gd name="connsiteX0" fmla="*/ 1065377 w 2087311"/>
              <a:gd name="connsiteY0" fmla="*/ 0 h 2087311"/>
              <a:gd name="connsiteX1" fmla="*/ 0 w 2087311"/>
              <a:gd name="connsiteY1" fmla="*/ 1065442 h 2087311"/>
              <a:gd name="connsiteX2" fmla="*/ 1065377 w 2087311"/>
              <a:gd name="connsiteY2" fmla="*/ 2130819 h 2087311"/>
              <a:gd name="connsiteX3" fmla="*/ 1131062 w 2087311"/>
              <a:gd name="connsiteY3" fmla="*/ 2065199 h 2087311"/>
              <a:gd name="connsiteX4" fmla="*/ 1065377 w 2087311"/>
              <a:gd name="connsiteY4" fmla="*/ 1999514 h 2087311"/>
              <a:gd name="connsiteX5" fmla="*/ 131435 w 2087311"/>
              <a:gd name="connsiteY5" fmla="*/ 1065507 h 2087311"/>
              <a:gd name="connsiteX6" fmla="*/ 1065377 w 2087311"/>
              <a:gd name="connsiteY6" fmla="*/ 131435 h 2087311"/>
              <a:gd name="connsiteX7" fmla="*/ 1999253 w 2087311"/>
              <a:gd name="connsiteY7" fmla="*/ 1065507 h 2087311"/>
              <a:gd name="connsiteX8" fmla="*/ 1720793 w 2087311"/>
              <a:gd name="connsiteY8" fmla="*/ 1584400 h 2087311"/>
              <a:gd name="connsiteX9" fmla="*/ 1527782 w 2087311"/>
              <a:gd name="connsiteY9" fmla="*/ 1634039 h 2087311"/>
              <a:gd name="connsiteX10" fmla="*/ 1631560 w 2087311"/>
              <a:gd name="connsiteY10" fmla="*/ 1534174 h 2087311"/>
              <a:gd name="connsiteX11" fmla="*/ 1647084 w 2087311"/>
              <a:gd name="connsiteY11" fmla="*/ 1510757 h 2087311"/>
              <a:gd name="connsiteX12" fmla="*/ 1683286 w 2087311"/>
              <a:gd name="connsiteY12" fmla="*/ 1346642 h 2087311"/>
              <a:gd name="connsiteX13" fmla="*/ 1351665 w 2087311"/>
              <a:gd name="connsiteY13" fmla="*/ 1228252 h 2087311"/>
              <a:gd name="connsiteX14" fmla="*/ 1306070 w 2087311"/>
              <a:gd name="connsiteY14" fmla="*/ 1388584 h 2087311"/>
              <a:gd name="connsiteX15" fmla="*/ 1216250 w 2087311"/>
              <a:gd name="connsiteY15" fmla="*/ 1377626 h 2087311"/>
              <a:gd name="connsiteX16" fmla="*/ 990690 w 2087311"/>
              <a:gd name="connsiteY16" fmla="*/ 1152131 h 2087311"/>
              <a:gd name="connsiteX17" fmla="*/ 990821 w 2087311"/>
              <a:gd name="connsiteY17" fmla="*/ 1152066 h 2087311"/>
              <a:gd name="connsiteX18" fmla="*/ 984820 w 2087311"/>
              <a:gd name="connsiteY18" fmla="*/ 1146130 h 2087311"/>
              <a:gd name="connsiteX19" fmla="*/ 978753 w 2087311"/>
              <a:gd name="connsiteY19" fmla="*/ 1140129 h 2087311"/>
              <a:gd name="connsiteX20" fmla="*/ 978753 w 2087311"/>
              <a:gd name="connsiteY20" fmla="*/ 1140129 h 2087311"/>
              <a:gd name="connsiteX21" fmla="*/ 753259 w 2087311"/>
              <a:gd name="connsiteY21" fmla="*/ 914569 h 2087311"/>
              <a:gd name="connsiteX22" fmla="*/ 742300 w 2087311"/>
              <a:gd name="connsiteY22" fmla="*/ 824814 h 2087311"/>
              <a:gd name="connsiteX23" fmla="*/ 902632 w 2087311"/>
              <a:gd name="connsiteY23" fmla="*/ 779285 h 2087311"/>
              <a:gd name="connsiteX24" fmla="*/ 784177 w 2087311"/>
              <a:gd name="connsiteY24" fmla="*/ 447663 h 2087311"/>
              <a:gd name="connsiteX25" fmla="*/ 620062 w 2087311"/>
              <a:gd name="connsiteY25" fmla="*/ 483669 h 2087311"/>
              <a:gd name="connsiteX26" fmla="*/ 596645 w 2087311"/>
              <a:gd name="connsiteY26" fmla="*/ 499324 h 2087311"/>
              <a:gd name="connsiteX27" fmla="*/ 568727 w 2087311"/>
              <a:gd name="connsiteY27" fmla="*/ 1105427 h 2087311"/>
              <a:gd name="connsiteX28" fmla="*/ 780394 w 2087311"/>
              <a:gd name="connsiteY28" fmla="*/ 1338684 h 2087311"/>
              <a:gd name="connsiteX29" fmla="*/ 780002 w 2087311"/>
              <a:gd name="connsiteY29" fmla="*/ 1338945 h 2087311"/>
              <a:gd name="connsiteX30" fmla="*/ 786199 w 2087311"/>
              <a:gd name="connsiteY30" fmla="*/ 1344816 h 2087311"/>
              <a:gd name="connsiteX31" fmla="*/ 791939 w 2087311"/>
              <a:gd name="connsiteY31" fmla="*/ 1351012 h 2087311"/>
              <a:gd name="connsiteX32" fmla="*/ 792330 w 2087311"/>
              <a:gd name="connsiteY32" fmla="*/ 1350621 h 2087311"/>
              <a:gd name="connsiteX33" fmla="*/ 1103405 w 2087311"/>
              <a:gd name="connsiteY33" fmla="*/ 1628168 h 2087311"/>
              <a:gd name="connsiteX34" fmla="*/ 1784260 w 2087311"/>
              <a:gd name="connsiteY34" fmla="*/ 1699789 h 2087311"/>
              <a:gd name="connsiteX35" fmla="*/ 2130754 w 2087311"/>
              <a:gd name="connsiteY35" fmla="*/ 1065834 h 2087311"/>
              <a:gd name="connsiteX36" fmla="*/ 1065377 w 2087311"/>
              <a:gd name="connsiteY36" fmla="*/ 0 h 20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87311" h="2087311">
                <a:moveTo>
                  <a:pt x="1065377" y="0"/>
                </a:moveTo>
                <a:cubicBezTo>
                  <a:pt x="477929" y="0"/>
                  <a:pt x="0" y="477929"/>
                  <a:pt x="0" y="1065442"/>
                </a:cubicBezTo>
                <a:cubicBezTo>
                  <a:pt x="0" y="1652890"/>
                  <a:pt x="477864" y="2130819"/>
                  <a:pt x="1065377" y="2130819"/>
                </a:cubicBezTo>
                <a:cubicBezTo>
                  <a:pt x="1101709" y="2130819"/>
                  <a:pt x="1131062" y="2101401"/>
                  <a:pt x="1131062" y="2065199"/>
                </a:cubicBezTo>
                <a:cubicBezTo>
                  <a:pt x="1131062" y="2028932"/>
                  <a:pt x="1101709" y="1999514"/>
                  <a:pt x="1065377" y="1999514"/>
                </a:cubicBezTo>
                <a:cubicBezTo>
                  <a:pt x="550333" y="1999514"/>
                  <a:pt x="131435" y="1580486"/>
                  <a:pt x="131435" y="1065507"/>
                </a:cubicBezTo>
                <a:cubicBezTo>
                  <a:pt x="131435" y="550463"/>
                  <a:pt x="550333" y="131435"/>
                  <a:pt x="1065377" y="131435"/>
                </a:cubicBezTo>
                <a:cubicBezTo>
                  <a:pt x="1580421" y="131435"/>
                  <a:pt x="1999253" y="550463"/>
                  <a:pt x="1999253" y="1065507"/>
                </a:cubicBezTo>
                <a:cubicBezTo>
                  <a:pt x="1999253" y="1280696"/>
                  <a:pt x="1884712" y="1494124"/>
                  <a:pt x="1720793" y="1584400"/>
                </a:cubicBezTo>
                <a:cubicBezTo>
                  <a:pt x="1661239" y="1617145"/>
                  <a:pt x="1596663" y="1633387"/>
                  <a:pt x="1527782" y="1634039"/>
                </a:cubicBezTo>
                <a:cubicBezTo>
                  <a:pt x="1569136" y="1609382"/>
                  <a:pt x="1604947" y="1576181"/>
                  <a:pt x="1631560" y="1534174"/>
                </a:cubicBezTo>
                <a:cubicBezTo>
                  <a:pt x="1636778" y="1526281"/>
                  <a:pt x="1643693" y="1519432"/>
                  <a:pt x="1647084" y="1510757"/>
                </a:cubicBezTo>
                <a:cubicBezTo>
                  <a:pt x="1668480" y="1459292"/>
                  <a:pt x="1670371" y="1400912"/>
                  <a:pt x="1683286" y="1346642"/>
                </a:cubicBezTo>
                <a:cubicBezTo>
                  <a:pt x="1699137" y="1277109"/>
                  <a:pt x="1379452" y="1141629"/>
                  <a:pt x="1351665" y="1228252"/>
                </a:cubicBezTo>
                <a:cubicBezTo>
                  <a:pt x="1341620" y="1260410"/>
                  <a:pt x="1326226" y="1361840"/>
                  <a:pt x="1306070" y="1388584"/>
                </a:cubicBezTo>
                <a:cubicBezTo>
                  <a:pt x="1288132" y="1412392"/>
                  <a:pt x="1243907" y="1401173"/>
                  <a:pt x="1216250" y="1377626"/>
                </a:cubicBezTo>
                <a:cubicBezTo>
                  <a:pt x="1143390" y="1315528"/>
                  <a:pt x="1062050" y="1224208"/>
                  <a:pt x="990690" y="1152131"/>
                </a:cubicBezTo>
                <a:lnTo>
                  <a:pt x="990821" y="1152066"/>
                </a:lnTo>
                <a:cubicBezTo>
                  <a:pt x="988994" y="1150174"/>
                  <a:pt x="986777" y="1148021"/>
                  <a:pt x="984820" y="1146130"/>
                </a:cubicBezTo>
                <a:cubicBezTo>
                  <a:pt x="982798" y="1144173"/>
                  <a:pt x="980776" y="1142086"/>
                  <a:pt x="978753" y="1140129"/>
                </a:cubicBezTo>
                <a:lnTo>
                  <a:pt x="978753" y="1140129"/>
                </a:lnTo>
                <a:cubicBezTo>
                  <a:pt x="906611" y="1068834"/>
                  <a:pt x="815291" y="987625"/>
                  <a:pt x="753259" y="914569"/>
                </a:cubicBezTo>
                <a:cubicBezTo>
                  <a:pt x="729776" y="886912"/>
                  <a:pt x="718427" y="842817"/>
                  <a:pt x="742300" y="824814"/>
                </a:cubicBezTo>
                <a:cubicBezTo>
                  <a:pt x="769044" y="804593"/>
                  <a:pt x="870539" y="789395"/>
                  <a:pt x="902632" y="779285"/>
                </a:cubicBezTo>
                <a:cubicBezTo>
                  <a:pt x="989125" y="751563"/>
                  <a:pt x="853710" y="431682"/>
                  <a:pt x="784177" y="447663"/>
                </a:cubicBezTo>
                <a:cubicBezTo>
                  <a:pt x="729907" y="460383"/>
                  <a:pt x="671527" y="462340"/>
                  <a:pt x="620062" y="483669"/>
                </a:cubicBezTo>
                <a:cubicBezTo>
                  <a:pt x="611321" y="487322"/>
                  <a:pt x="604538" y="494106"/>
                  <a:pt x="596645" y="499324"/>
                </a:cubicBezTo>
                <a:cubicBezTo>
                  <a:pt x="414070" y="615105"/>
                  <a:pt x="390523" y="896109"/>
                  <a:pt x="568727" y="1105427"/>
                </a:cubicBezTo>
                <a:cubicBezTo>
                  <a:pt x="636630" y="1185528"/>
                  <a:pt x="707468" y="1263019"/>
                  <a:pt x="780394" y="1338684"/>
                </a:cubicBezTo>
                <a:lnTo>
                  <a:pt x="780002" y="1338945"/>
                </a:lnTo>
                <a:cubicBezTo>
                  <a:pt x="782024" y="1340967"/>
                  <a:pt x="784112" y="1342859"/>
                  <a:pt x="786199" y="1344816"/>
                </a:cubicBezTo>
                <a:cubicBezTo>
                  <a:pt x="788156" y="1346838"/>
                  <a:pt x="790047" y="1348860"/>
                  <a:pt x="791939" y="1351012"/>
                </a:cubicBezTo>
                <a:lnTo>
                  <a:pt x="792330" y="1350621"/>
                </a:lnTo>
                <a:cubicBezTo>
                  <a:pt x="867995" y="1423546"/>
                  <a:pt x="957685" y="1530913"/>
                  <a:pt x="1103405" y="1628168"/>
                </a:cubicBezTo>
                <a:cubicBezTo>
                  <a:pt x="1410175" y="1833051"/>
                  <a:pt x="1645584" y="1775846"/>
                  <a:pt x="1784260" y="1699789"/>
                </a:cubicBezTo>
                <a:cubicBezTo>
                  <a:pt x="2023649" y="1567962"/>
                  <a:pt x="2130754" y="1286371"/>
                  <a:pt x="2130754" y="1065834"/>
                </a:cubicBezTo>
                <a:cubicBezTo>
                  <a:pt x="2130819" y="477929"/>
                  <a:pt x="1652825" y="0"/>
                  <a:pt x="1065377" y="0"/>
                </a:cubicBezTo>
                <a:close/>
              </a:path>
            </a:pathLst>
          </a:custGeom>
          <a:solidFill>
            <a:srgbClr val="FFFFFF"/>
          </a:solidFill>
          <a:ln w="6494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2B2B"/>
              </a:solidFill>
              <a:effectLst/>
              <a:uLnTx/>
              <a:uFillTx/>
              <a:latin typeface="Raleway"/>
            </a:endParaRPr>
          </a:p>
        </p:txBody>
      </p:sp>
      <p:sp>
        <p:nvSpPr>
          <p:cNvPr id="12" name="TextBox 11">
            <a:extLst>
              <a:ext uri="{FF2B5EF4-FFF2-40B4-BE49-F238E27FC236}">
                <a16:creationId xmlns:a16="http://schemas.microsoft.com/office/drawing/2014/main" id="{576E4DA1-8E39-7445-80E2-80453F3D2F66}"/>
              </a:ext>
            </a:extLst>
          </p:cNvPr>
          <p:cNvSpPr txBox="1"/>
          <p:nvPr userDrawn="1"/>
        </p:nvSpPr>
        <p:spPr>
          <a:xfrm>
            <a:off x="6471293" y="2199940"/>
            <a:ext cx="1481496" cy="307777"/>
          </a:xfrm>
          <a:prstGeom prst="rect">
            <a:avLst/>
          </a:prstGeom>
          <a:noFill/>
        </p:spPr>
        <p:txBody>
          <a:bodyPr wrap="none" rtlCol="0">
            <a:spAutoFit/>
          </a:bodyPr>
          <a:lstStyle/>
          <a:p>
            <a:pPr eaLnBrk="1" hangingPunct="1"/>
            <a:r>
              <a:rPr lang="en-US" altLang="en-US" sz="1400" dirty="0">
                <a:solidFill>
                  <a:schemeClr val="bg1"/>
                </a:solidFill>
                <a:latin typeface="Arial" panose="020B0604020202020204" pitchFamily="34" charset="0"/>
                <a:cs typeface="Arial" panose="020B0604020202020204" pitchFamily="34" charset="0"/>
              </a:rPr>
              <a:t>+974 4495 2340</a:t>
            </a:r>
          </a:p>
        </p:txBody>
      </p:sp>
      <p:grpSp>
        <p:nvGrpSpPr>
          <p:cNvPr id="13" name="Group 12">
            <a:extLst>
              <a:ext uri="{FF2B5EF4-FFF2-40B4-BE49-F238E27FC236}">
                <a16:creationId xmlns:a16="http://schemas.microsoft.com/office/drawing/2014/main" id="{9E38A16E-8F02-F247-A2BA-2D460074A1DF}"/>
              </a:ext>
            </a:extLst>
          </p:cNvPr>
          <p:cNvGrpSpPr/>
          <p:nvPr userDrawn="1"/>
        </p:nvGrpSpPr>
        <p:grpSpPr>
          <a:xfrm>
            <a:off x="6016502" y="2650259"/>
            <a:ext cx="296137" cy="225015"/>
            <a:chOff x="3795712" y="1678781"/>
            <a:chExt cx="4600575" cy="3495675"/>
          </a:xfrm>
          <a:solidFill>
            <a:srgbClr val="FFFFFF"/>
          </a:solidFill>
        </p:grpSpPr>
        <p:sp>
          <p:nvSpPr>
            <p:cNvPr id="14" name="Freeform: Shape 35">
              <a:extLst>
                <a:ext uri="{FF2B5EF4-FFF2-40B4-BE49-F238E27FC236}">
                  <a16:creationId xmlns:a16="http://schemas.microsoft.com/office/drawing/2014/main" id="{20973986-B7EA-FE40-902C-BFE2790D2598}"/>
                </a:ext>
              </a:extLst>
            </p:cNvPr>
            <p:cNvSpPr/>
            <p:nvPr/>
          </p:nvSpPr>
          <p:spPr>
            <a:xfrm>
              <a:off x="3795712" y="1678781"/>
              <a:ext cx="4600575" cy="3495675"/>
            </a:xfrm>
            <a:custGeom>
              <a:avLst/>
              <a:gdLst>
                <a:gd name="connsiteX0" fmla="*/ 4041458 w 4600575"/>
                <a:gd name="connsiteY0" fmla="*/ 0 h 3495675"/>
                <a:gd name="connsiteX1" fmla="*/ 562928 w 4600575"/>
                <a:gd name="connsiteY1" fmla="*/ 0 h 3495675"/>
                <a:gd name="connsiteX2" fmla="*/ 0 w 4600575"/>
                <a:gd name="connsiteY2" fmla="*/ 562928 h 3495675"/>
                <a:gd name="connsiteX3" fmla="*/ 0 w 4600575"/>
                <a:gd name="connsiteY3" fmla="*/ 2940368 h 3495675"/>
                <a:gd name="connsiteX4" fmla="*/ 562928 w 4600575"/>
                <a:gd name="connsiteY4" fmla="*/ 3503295 h 3495675"/>
                <a:gd name="connsiteX5" fmla="*/ 4040505 w 4600575"/>
                <a:gd name="connsiteY5" fmla="*/ 3503295 h 3495675"/>
                <a:gd name="connsiteX6" fmla="*/ 4603433 w 4600575"/>
                <a:gd name="connsiteY6" fmla="*/ 2940368 h 3495675"/>
                <a:gd name="connsiteX7" fmla="*/ 4603433 w 4600575"/>
                <a:gd name="connsiteY7" fmla="*/ 563880 h 3495675"/>
                <a:gd name="connsiteX8" fmla="*/ 4041458 w 4600575"/>
                <a:gd name="connsiteY8" fmla="*/ 0 h 3495675"/>
                <a:gd name="connsiteX9" fmla="*/ 4347210 w 4600575"/>
                <a:gd name="connsiteY9" fmla="*/ 2940368 h 3495675"/>
                <a:gd name="connsiteX10" fmla="*/ 4041458 w 4600575"/>
                <a:gd name="connsiteY10" fmla="*/ 3246120 h 3495675"/>
                <a:gd name="connsiteX11" fmla="*/ 562928 w 4600575"/>
                <a:gd name="connsiteY11" fmla="*/ 3246120 h 3495675"/>
                <a:gd name="connsiteX12" fmla="*/ 257175 w 4600575"/>
                <a:gd name="connsiteY12" fmla="*/ 2940368 h 3495675"/>
                <a:gd name="connsiteX13" fmla="*/ 257175 w 4600575"/>
                <a:gd name="connsiteY13" fmla="*/ 563880 h 3495675"/>
                <a:gd name="connsiteX14" fmla="*/ 562928 w 4600575"/>
                <a:gd name="connsiteY14" fmla="*/ 258127 h 3495675"/>
                <a:gd name="connsiteX15" fmla="*/ 4040505 w 4600575"/>
                <a:gd name="connsiteY15" fmla="*/ 258127 h 3495675"/>
                <a:gd name="connsiteX16" fmla="*/ 4346258 w 4600575"/>
                <a:gd name="connsiteY16" fmla="*/ 563880 h 3495675"/>
                <a:gd name="connsiteX17" fmla="*/ 4346258 w 4600575"/>
                <a:gd name="connsiteY17" fmla="*/ 2940368 h 3495675"/>
                <a:gd name="connsiteX18" fmla="*/ 4347210 w 4600575"/>
                <a:gd name="connsiteY18" fmla="*/ 294036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0575" h="3495675">
                  <a:moveTo>
                    <a:pt x="4041458" y="0"/>
                  </a:moveTo>
                  <a:lnTo>
                    <a:pt x="562928" y="0"/>
                  </a:lnTo>
                  <a:cubicBezTo>
                    <a:pt x="252413" y="0"/>
                    <a:pt x="0" y="252413"/>
                    <a:pt x="0" y="562928"/>
                  </a:cubicBezTo>
                  <a:lnTo>
                    <a:pt x="0" y="2940368"/>
                  </a:lnTo>
                  <a:cubicBezTo>
                    <a:pt x="0" y="3250883"/>
                    <a:pt x="252413" y="3503295"/>
                    <a:pt x="562928" y="3503295"/>
                  </a:cubicBezTo>
                  <a:lnTo>
                    <a:pt x="4040505" y="3503295"/>
                  </a:lnTo>
                  <a:cubicBezTo>
                    <a:pt x="4351020" y="3503295"/>
                    <a:pt x="4603433" y="3250883"/>
                    <a:pt x="4603433" y="2940368"/>
                  </a:cubicBezTo>
                  <a:lnTo>
                    <a:pt x="4603433" y="563880"/>
                  </a:lnTo>
                  <a:cubicBezTo>
                    <a:pt x="4604385" y="253365"/>
                    <a:pt x="4351973" y="0"/>
                    <a:pt x="4041458" y="0"/>
                  </a:cubicBezTo>
                  <a:close/>
                  <a:moveTo>
                    <a:pt x="4347210" y="2940368"/>
                  </a:moveTo>
                  <a:cubicBezTo>
                    <a:pt x="4347210" y="3108960"/>
                    <a:pt x="4210050" y="3246120"/>
                    <a:pt x="4041458" y="3246120"/>
                  </a:cubicBezTo>
                  <a:lnTo>
                    <a:pt x="562928" y="3246120"/>
                  </a:lnTo>
                  <a:cubicBezTo>
                    <a:pt x="394335" y="3246120"/>
                    <a:pt x="257175" y="3108960"/>
                    <a:pt x="257175" y="2940368"/>
                  </a:cubicBezTo>
                  <a:lnTo>
                    <a:pt x="257175" y="563880"/>
                  </a:lnTo>
                  <a:cubicBezTo>
                    <a:pt x="257175" y="395288"/>
                    <a:pt x="394335" y="258127"/>
                    <a:pt x="562928" y="258127"/>
                  </a:cubicBezTo>
                  <a:lnTo>
                    <a:pt x="4040505" y="258127"/>
                  </a:lnTo>
                  <a:cubicBezTo>
                    <a:pt x="4209098" y="258127"/>
                    <a:pt x="4346258" y="395288"/>
                    <a:pt x="4346258" y="563880"/>
                  </a:cubicBezTo>
                  <a:lnTo>
                    <a:pt x="4346258" y="2940368"/>
                  </a:lnTo>
                  <a:lnTo>
                    <a:pt x="4347210" y="2940368"/>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2B2B"/>
                </a:solidFill>
                <a:effectLst/>
                <a:uLnTx/>
                <a:uFillTx/>
                <a:latin typeface="Raleway"/>
              </a:endParaRPr>
            </a:p>
          </p:txBody>
        </p:sp>
        <p:sp>
          <p:nvSpPr>
            <p:cNvPr id="15" name="Freeform: Shape 36">
              <a:extLst>
                <a:ext uri="{FF2B5EF4-FFF2-40B4-BE49-F238E27FC236}">
                  <a16:creationId xmlns:a16="http://schemas.microsoft.com/office/drawing/2014/main" id="{8B93F3D9-D2A5-934E-99F1-76FC2763E70E}"/>
                </a:ext>
              </a:extLst>
            </p:cNvPr>
            <p:cNvSpPr/>
            <p:nvPr/>
          </p:nvSpPr>
          <p:spPr>
            <a:xfrm>
              <a:off x="4326753" y="2166007"/>
              <a:ext cx="3533775" cy="2524125"/>
            </a:xfrm>
            <a:custGeom>
              <a:avLst/>
              <a:gdLst>
                <a:gd name="connsiteX0" fmla="*/ 2372179 w 3533775"/>
                <a:gd name="connsiteY0" fmla="*/ 1234894 h 2524125"/>
                <a:gd name="connsiteX1" fmla="*/ 3498034 w 3533775"/>
                <a:gd name="connsiteY1" fmla="*/ 225244 h 2524125"/>
                <a:gd name="connsiteX2" fmla="*/ 3507559 w 3533775"/>
                <a:gd name="connsiteY2" fmla="*/ 43316 h 2524125"/>
                <a:gd name="connsiteX3" fmla="*/ 3325631 w 3533775"/>
                <a:gd name="connsiteY3" fmla="*/ 33791 h 2524125"/>
                <a:gd name="connsiteX4" fmla="*/ 1773056 w 3533775"/>
                <a:gd name="connsiteY4" fmla="*/ 1427299 h 2524125"/>
                <a:gd name="connsiteX5" fmla="*/ 1470161 w 3533775"/>
                <a:gd name="connsiteY5" fmla="*/ 1156789 h 2524125"/>
                <a:gd name="connsiteX6" fmla="*/ 1468256 w 3533775"/>
                <a:gd name="connsiteY6" fmla="*/ 1153931 h 2524125"/>
                <a:gd name="connsiteX7" fmla="*/ 1447301 w 3533775"/>
                <a:gd name="connsiteY7" fmla="*/ 1135834 h 2524125"/>
                <a:gd name="connsiteX8" fmla="*/ 214766 w 3533775"/>
                <a:gd name="connsiteY8" fmla="*/ 32839 h 2524125"/>
                <a:gd name="connsiteX9" fmla="*/ 32839 w 3533775"/>
                <a:gd name="connsiteY9" fmla="*/ 43316 h 2524125"/>
                <a:gd name="connsiteX10" fmla="*/ 43316 w 3533775"/>
                <a:gd name="connsiteY10" fmla="*/ 225244 h 2524125"/>
                <a:gd name="connsiteX11" fmla="*/ 1182506 w 3533775"/>
                <a:gd name="connsiteY11" fmla="*/ 1243466 h 2524125"/>
                <a:gd name="connsiteX12" fmla="*/ 48079 w 3533775"/>
                <a:gd name="connsiteY12" fmla="*/ 2305504 h 2524125"/>
                <a:gd name="connsiteX13" fmla="*/ 42364 w 3533775"/>
                <a:gd name="connsiteY13" fmla="*/ 2487431 h 2524125"/>
                <a:gd name="connsiteX14" fmla="*/ 136661 w 3533775"/>
                <a:gd name="connsiteY14" fmla="*/ 2528389 h 2524125"/>
                <a:gd name="connsiteX15" fmla="*/ 224291 w 3533775"/>
                <a:gd name="connsiteY15" fmla="*/ 2494099 h 2524125"/>
                <a:gd name="connsiteX16" fmla="*/ 1375864 w 3533775"/>
                <a:gd name="connsiteY16" fmla="*/ 1416821 h 2524125"/>
                <a:gd name="connsiteX17" fmla="*/ 1688284 w 3533775"/>
                <a:gd name="connsiteY17" fmla="*/ 1695904 h 2524125"/>
                <a:gd name="connsiteX18" fmla="*/ 1774009 w 3533775"/>
                <a:gd name="connsiteY18" fmla="*/ 1728289 h 2524125"/>
                <a:gd name="connsiteX19" fmla="*/ 1859734 w 3533775"/>
                <a:gd name="connsiteY19" fmla="*/ 1694951 h 2524125"/>
                <a:gd name="connsiteX20" fmla="*/ 2180726 w 3533775"/>
                <a:gd name="connsiteY20" fmla="*/ 1407296 h 2524125"/>
                <a:gd name="connsiteX21" fmla="*/ 3325631 w 3533775"/>
                <a:gd name="connsiteY21" fmla="*/ 2495051 h 2524125"/>
                <a:gd name="connsiteX22" fmla="*/ 3414214 w 3533775"/>
                <a:gd name="connsiteY22" fmla="*/ 2530294 h 2524125"/>
                <a:gd name="connsiteX23" fmla="*/ 3507559 w 3533775"/>
                <a:gd name="connsiteY23" fmla="*/ 2490289 h 2524125"/>
                <a:gd name="connsiteX24" fmla="*/ 3502796 w 3533775"/>
                <a:gd name="connsiteY24" fmla="*/ 2308361 h 2524125"/>
                <a:gd name="connsiteX25" fmla="*/ 2372179 w 3533775"/>
                <a:gd name="connsiteY25" fmla="*/ 1234894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33775" h="2524125">
                  <a:moveTo>
                    <a:pt x="2372179" y="1234894"/>
                  </a:moveTo>
                  <a:lnTo>
                    <a:pt x="3498034" y="225244"/>
                  </a:lnTo>
                  <a:cubicBezTo>
                    <a:pt x="3550421" y="177619"/>
                    <a:pt x="3555184" y="96656"/>
                    <a:pt x="3507559" y="43316"/>
                  </a:cubicBezTo>
                  <a:cubicBezTo>
                    <a:pt x="3459934" y="-9071"/>
                    <a:pt x="3378971" y="-13834"/>
                    <a:pt x="3325631" y="33791"/>
                  </a:cubicBezTo>
                  <a:lnTo>
                    <a:pt x="1773056" y="1427299"/>
                  </a:lnTo>
                  <a:lnTo>
                    <a:pt x="1470161" y="1156789"/>
                  </a:lnTo>
                  <a:cubicBezTo>
                    <a:pt x="1469209" y="1155836"/>
                    <a:pt x="1468256" y="1154884"/>
                    <a:pt x="1468256" y="1153931"/>
                  </a:cubicBezTo>
                  <a:cubicBezTo>
                    <a:pt x="1461589" y="1147264"/>
                    <a:pt x="1454921" y="1141549"/>
                    <a:pt x="1447301" y="1135834"/>
                  </a:cubicBezTo>
                  <a:lnTo>
                    <a:pt x="214766" y="32839"/>
                  </a:lnTo>
                  <a:cubicBezTo>
                    <a:pt x="161426" y="-14786"/>
                    <a:pt x="80464" y="-10024"/>
                    <a:pt x="32839" y="43316"/>
                  </a:cubicBezTo>
                  <a:cubicBezTo>
                    <a:pt x="-14786" y="96656"/>
                    <a:pt x="-10024" y="177619"/>
                    <a:pt x="43316" y="225244"/>
                  </a:cubicBezTo>
                  <a:lnTo>
                    <a:pt x="1182506" y="1243466"/>
                  </a:lnTo>
                  <a:lnTo>
                    <a:pt x="48079" y="2305504"/>
                  </a:lnTo>
                  <a:cubicBezTo>
                    <a:pt x="-3356" y="2354081"/>
                    <a:pt x="-6214" y="2435044"/>
                    <a:pt x="42364" y="2487431"/>
                  </a:cubicBezTo>
                  <a:cubicBezTo>
                    <a:pt x="68081" y="2514101"/>
                    <a:pt x="102371" y="2528389"/>
                    <a:pt x="136661" y="2528389"/>
                  </a:cubicBezTo>
                  <a:cubicBezTo>
                    <a:pt x="168094" y="2528389"/>
                    <a:pt x="199526" y="2516959"/>
                    <a:pt x="224291" y="2494099"/>
                  </a:cubicBezTo>
                  <a:lnTo>
                    <a:pt x="1375864" y="1416821"/>
                  </a:lnTo>
                  <a:lnTo>
                    <a:pt x="1688284" y="1695904"/>
                  </a:lnTo>
                  <a:cubicBezTo>
                    <a:pt x="1713049" y="1717811"/>
                    <a:pt x="1743529" y="1728289"/>
                    <a:pt x="1774009" y="1728289"/>
                  </a:cubicBezTo>
                  <a:cubicBezTo>
                    <a:pt x="1804489" y="1728289"/>
                    <a:pt x="1835921" y="1716859"/>
                    <a:pt x="1859734" y="1694951"/>
                  </a:cubicBezTo>
                  <a:lnTo>
                    <a:pt x="2180726" y="1407296"/>
                  </a:lnTo>
                  <a:lnTo>
                    <a:pt x="3325631" y="2495051"/>
                  </a:lnTo>
                  <a:cubicBezTo>
                    <a:pt x="3350396" y="2518864"/>
                    <a:pt x="3382781" y="2530294"/>
                    <a:pt x="3414214" y="2530294"/>
                  </a:cubicBezTo>
                  <a:cubicBezTo>
                    <a:pt x="3448504" y="2530294"/>
                    <a:pt x="3481841" y="2516959"/>
                    <a:pt x="3507559" y="2490289"/>
                  </a:cubicBezTo>
                  <a:cubicBezTo>
                    <a:pt x="3556136" y="2438854"/>
                    <a:pt x="3554231" y="2356939"/>
                    <a:pt x="3502796" y="2308361"/>
                  </a:cubicBezTo>
                  <a:lnTo>
                    <a:pt x="2372179" y="1234894"/>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B2B2B"/>
                </a:solidFill>
                <a:effectLst/>
                <a:uLnTx/>
                <a:uFillTx/>
                <a:latin typeface="Raleway"/>
              </a:endParaRPr>
            </a:p>
          </p:txBody>
        </p:sp>
      </p:grpSp>
      <p:sp>
        <p:nvSpPr>
          <p:cNvPr id="18" name="TextBox 17">
            <a:extLst>
              <a:ext uri="{FF2B5EF4-FFF2-40B4-BE49-F238E27FC236}">
                <a16:creationId xmlns:a16="http://schemas.microsoft.com/office/drawing/2014/main" id="{B1E22C9E-7792-344E-ACBC-8F98A2B2B522}"/>
              </a:ext>
            </a:extLst>
          </p:cNvPr>
          <p:cNvSpPr txBox="1"/>
          <p:nvPr userDrawn="1"/>
        </p:nvSpPr>
        <p:spPr>
          <a:xfrm>
            <a:off x="6471293" y="3055482"/>
            <a:ext cx="1253869" cy="400110"/>
          </a:xfrm>
          <a:prstGeom prst="rect">
            <a:avLst/>
          </a:prstGeom>
          <a:noFill/>
        </p:spPr>
        <p:txBody>
          <a:bodyPr wrap="none" rtlCol="0">
            <a:spAutoFit/>
          </a:bodyPr>
          <a:lstStyle/>
          <a:p>
            <a:r>
              <a:rPr lang="en-US" sz="2000" b="1" dirty="0">
                <a:solidFill>
                  <a:srgbClr val="FFFFFF"/>
                </a:solidFill>
                <a:latin typeface="Arial" panose="020B0604020202020204" pitchFamily="34" charset="0"/>
                <a:cs typeface="Arial" panose="020B0604020202020204" pitchFamily="34" charset="0"/>
              </a:rPr>
              <a:t>Location</a:t>
            </a:r>
          </a:p>
        </p:txBody>
      </p:sp>
      <p:sp>
        <p:nvSpPr>
          <p:cNvPr id="19" name="TextBox 18">
            <a:extLst>
              <a:ext uri="{FF2B5EF4-FFF2-40B4-BE49-F238E27FC236}">
                <a16:creationId xmlns:a16="http://schemas.microsoft.com/office/drawing/2014/main" id="{5FBB341F-6B4B-6C4E-A427-13D24E033C29}"/>
              </a:ext>
            </a:extLst>
          </p:cNvPr>
          <p:cNvSpPr txBox="1"/>
          <p:nvPr userDrawn="1"/>
        </p:nvSpPr>
        <p:spPr>
          <a:xfrm>
            <a:off x="6471293" y="3411215"/>
            <a:ext cx="4091199" cy="954107"/>
          </a:xfrm>
          <a:prstGeom prst="rect">
            <a:avLst/>
          </a:prstGeom>
          <a:noFill/>
        </p:spPr>
        <p:txBody>
          <a:bodyPr wrap="square" rtlCol="0">
            <a:spAutoFit/>
          </a:bodyPr>
          <a:lstStyle/>
          <a:p>
            <a:pPr eaLnBrk="1" hangingPunct="1"/>
            <a:r>
              <a:rPr lang="en-US" altLang="en-US" sz="1400" dirty="0">
                <a:solidFill>
                  <a:schemeClr val="bg1"/>
                </a:solidFill>
                <a:latin typeface="Arial" panose="020B0604020202020204" pitchFamily="34" charset="0"/>
                <a:cs typeface="Arial" panose="020B0604020202020204" pitchFamily="34" charset="0"/>
              </a:rPr>
              <a:t>University of Doha for</a:t>
            </a:r>
            <a:r>
              <a:rPr lang="en-US" altLang="en-US" sz="1400" baseline="0" dirty="0">
                <a:solidFill>
                  <a:schemeClr val="bg1"/>
                </a:solidFill>
                <a:latin typeface="Arial" panose="020B0604020202020204" pitchFamily="34" charset="0"/>
                <a:cs typeface="Arial" panose="020B0604020202020204" pitchFamily="34" charset="0"/>
              </a:rPr>
              <a:t> Science &amp; Technology</a:t>
            </a:r>
            <a:endParaRPr lang="en-US" altLang="en-US" sz="1400" dirty="0">
              <a:solidFill>
                <a:schemeClr val="bg1"/>
              </a:solidFill>
              <a:latin typeface="Arial" panose="020B0604020202020204" pitchFamily="34" charset="0"/>
              <a:cs typeface="Arial" panose="020B0604020202020204" pitchFamily="34" charset="0"/>
            </a:endParaRPr>
          </a:p>
          <a:p>
            <a:pPr eaLnBrk="1" hangingPunct="1"/>
            <a:r>
              <a:rPr lang="en-US" altLang="en-US" sz="1400" dirty="0">
                <a:solidFill>
                  <a:schemeClr val="bg1"/>
                </a:solidFill>
                <a:latin typeface="Arial" panose="020B0604020202020204" pitchFamily="34" charset="0"/>
                <a:cs typeface="Arial" panose="020B0604020202020204" pitchFamily="34" charset="0"/>
              </a:rPr>
              <a:t>Office 10.2.77</a:t>
            </a:r>
          </a:p>
          <a:p>
            <a:pPr eaLnBrk="1" hangingPunct="1"/>
            <a:r>
              <a:rPr lang="en-US" altLang="en-US" sz="1400" dirty="0">
                <a:solidFill>
                  <a:schemeClr val="bg1"/>
                </a:solidFill>
                <a:latin typeface="Arial" panose="020B0604020202020204" pitchFamily="34" charset="0"/>
                <a:cs typeface="Arial" panose="020B0604020202020204" pitchFamily="34" charset="0"/>
              </a:rPr>
              <a:t>68 Al </a:t>
            </a:r>
            <a:r>
              <a:rPr lang="en-US" altLang="en-US" sz="1400" dirty="0" err="1">
                <a:solidFill>
                  <a:schemeClr val="bg1"/>
                </a:solidFill>
                <a:latin typeface="Arial" panose="020B0604020202020204" pitchFamily="34" charset="0"/>
                <a:cs typeface="Arial" panose="020B0604020202020204" pitchFamily="34" charset="0"/>
              </a:rPr>
              <a:t>Tarfa</a:t>
            </a:r>
            <a:r>
              <a:rPr lang="en-US" altLang="en-US" sz="1400" dirty="0">
                <a:solidFill>
                  <a:schemeClr val="bg1"/>
                </a:solidFill>
                <a:latin typeface="Arial" panose="020B0604020202020204" pitchFamily="34" charset="0"/>
                <a:cs typeface="Arial" panose="020B0604020202020204" pitchFamily="34" charset="0"/>
              </a:rPr>
              <a:t>, </a:t>
            </a:r>
            <a:r>
              <a:rPr lang="en-US" altLang="en-US" sz="1400" dirty="0" err="1">
                <a:solidFill>
                  <a:schemeClr val="bg1"/>
                </a:solidFill>
                <a:latin typeface="Arial" panose="020B0604020202020204" pitchFamily="34" charset="0"/>
                <a:cs typeface="Arial" panose="020B0604020202020204" pitchFamily="34" charset="0"/>
              </a:rPr>
              <a:t>Duhail</a:t>
            </a:r>
            <a:r>
              <a:rPr lang="en-US" altLang="en-US" sz="1400" dirty="0">
                <a:solidFill>
                  <a:schemeClr val="bg1"/>
                </a:solidFill>
                <a:latin typeface="Arial" panose="020B0604020202020204" pitchFamily="34" charset="0"/>
                <a:cs typeface="Arial" panose="020B0604020202020204" pitchFamily="34" charset="0"/>
              </a:rPr>
              <a:t> North </a:t>
            </a:r>
          </a:p>
          <a:p>
            <a:pPr eaLnBrk="1" hangingPunct="1"/>
            <a:r>
              <a:rPr lang="en-US" altLang="en-US" sz="1400" dirty="0">
                <a:solidFill>
                  <a:schemeClr val="bg1"/>
                </a:solidFill>
                <a:latin typeface="Arial" panose="020B0604020202020204" pitchFamily="34" charset="0"/>
                <a:cs typeface="Arial" panose="020B0604020202020204" pitchFamily="34" charset="0"/>
              </a:rPr>
              <a:t>P.O. Box 24449 Doha, Qatar</a:t>
            </a:r>
          </a:p>
        </p:txBody>
      </p:sp>
      <p:sp>
        <p:nvSpPr>
          <p:cNvPr id="20" name="Freeform 46">
            <a:extLst>
              <a:ext uri="{FF2B5EF4-FFF2-40B4-BE49-F238E27FC236}">
                <a16:creationId xmlns:a16="http://schemas.microsoft.com/office/drawing/2014/main" id="{E8CD493C-AA38-5743-89A1-C66540CBB025}"/>
              </a:ext>
            </a:extLst>
          </p:cNvPr>
          <p:cNvSpPr>
            <a:spLocks noEditPoints="1"/>
          </p:cNvSpPr>
          <p:nvPr userDrawn="1"/>
        </p:nvSpPr>
        <p:spPr bwMode="auto">
          <a:xfrm>
            <a:off x="6063285" y="3055482"/>
            <a:ext cx="250539" cy="355729"/>
          </a:xfrm>
          <a:custGeom>
            <a:avLst/>
            <a:gdLst>
              <a:gd name="T0" fmla="*/ 68 w 136"/>
              <a:gd name="T1" fmla="*/ 0 h 195"/>
              <a:gd name="T2" fmla="*/ 0 w 136"/>
              <a:gd name="T3" fmla="*/ 68 h 195"/>
              <a:gd name="T4" fmla="*/ 10 w 136"/>
              <a:gd name="T5" fmla="*/ 103 h 195"/>
              <a:gd name="T6" fmla="*/ 54 w 136"/>
              <a:gd name="T7" fmla="*/ 185 h 195"/>
              <a:gd name="T8" fmla="*/ 68 w 136"/>
              <a:gd name="T9" fmla="*/ 195 h 195"/>
              <a:gd name="T10" fmla="*/ 82 w 136"/>
              <a:gd name="T11" fmla="*/ 185 h 195"/>
              <a:gd name="T12" fmla="*/ 126 w 136"/>
              <a:gd name="T13" fmla="*/ 104 h 195"/>
              <a:gd name="T14" fmla="*/ 136 w 136"/>
              <a:gd name="T15" fmla="*/ 68 h 195"/>
              <a:gd name="T16" fmla="*/ 68 w 136"/>
              <a:gd name="T17" fmla="*/ 0 h 195"/>
              <a:gd name="T18" fmla="*/ 119 w 136"/>
              <a:gd name="T19" fmla="*/ 100 h 195"/>
              <a:gd name="T20" fmla="*/ 75 w 136"/>
              <a:gd name="T21" fmla="*/ 181 h 195"/>
              <a:gd name="T22" fmla="*/ 61 w 136"/>
              <a:gd name="T23" fmla="*/ 181 h 195"/>
              <a:gd name="T24" fmla="*/ 17 w 136"/>
              <a:gd name="T25" fmla="*/ 99 h 195"/>
              <a:gd name="T26" fmla="*/ 8 w 136"/>
              <a:gd name="T27" fmla="*/ 68 h 195"/>
              <a:gd name="T28" fmla="*/ 68 w 136"/>
              <a:gd name="T29" fmla="*/ 8 h 195"/>
              <a:gd name="T30" fmla="*/ 128 w 136"/>
              <a:gd name="T31" fmla="*/ 68 h 195"/>
              <a:gd name="T32" fmla="*/ 119 w 136"/>
              <a:gd name="T33" fmla="*/ 100 h 195"/>
              <a:gd name="T34" fmla="*/ 68 w 136"/>
              <a:gd name="T35" fmla="*/ 34 h 195"/>
              <a:gd name="T36" fmla="*/ 30 w 136"/>
              <a:gd name="T37" fmla="*/ 71 h 195"/>
              <a:gd name="T38" fmla="*/ 68 w 136"/>
              <a:gd name="T39" fmla="*/ 109 h 195"/>
              <a:gd name="T40" fmla="*/ 106 w 136"/>
              <a:gd name="T41" fmla="*/ 71 h 195"/>
              <a:gd name="T42" fmla="*/ 68 w 136"/>
              <a:gd name="T43" fmla="*/ 34 h 195"/>
              <a:gd name="T44" fmla="*/ 68 w 136"/>
              <a:gd name="T45" fmla="*/ 101 h 195"/>
              <a:gd name="T46" fmla="*/ 38 w 136"/>
              <a:gd name="T47" fmla="*/ 71 h 195"/>
              <a:gd name="T48" fmla="*/ 68 w 136"/>
              <a:gd name="T49" fmla="*/ 42 h 195"/>
              <a:gd name="T50" fmla="*/ 98 w 136"/>
              <a:gd name="T51" fmla="*/ 71 h 195"/>
              <a:gd name="T52" fmla="*/ 68 w 136"/>
              <a:gd name="T53" fmla="*/ 101 h 195"/>
              <a:gd name="T54" fmla="*/ 68 w 136"/>
              <a:gd name="T55" fmla="*/ 101 h 195"/>
              <a:gd name="T56" fmla="*/ 68 w 136"/>
              <a:gd name="T57" fmla="*/ 10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 h="195">
                <a:moveTo>
                  <a:pt x="68" y="0"/>
                </a:moveTo>
                <a:cubicBezTo>
                  <a:pt x="30" y="0"/>
                  <a:pt x="0" y="31"/>
                  <a:pt x="0" y="68"/>
                </a:cubicBezTo>
                <a:cubicBezTo>
                  <a:pt x="0" y="81"/>
                  <a:pt x="3" y="93"/>
                  <a:pt x="10" y="103"/>
                </a:cubicBezTo>
                <a:cubicBezTo>
                  <a:pt x="10" y="103"/>
                  <a:pt x="10" y="104"/>
                  <a:pt x="54" y="185"/>
                </a:cubicBezTo>
                <a:cubicBezTo>
                  <a:pt x="57" y="191"/>
                  <a:pt x="62" y="195"/>
                  <a:pt x="68" y="195"/>
                </a:cubicBezTo>
                <a:cubicBezTo>
                  <a:pt x="73" y="195"/>
                  <a:pt x="79" y="191"/>
                  <a:pt x="82" y="185"/>
                </a:cubicBezTo>
                <a:cubicBezTo>
                  <a:pt x="123" y="109"/>
                  <a:pt x="126" y="104"/>
                  <a:pt x="126" y="104"/>
                </a:cubicBezTo>
                <a:cubicBezTo>
                  <a:pt x="132" y="93"/>
                  <a:pt x="136" y="81"/>
                  <a:pt x="136" y="68"/>
                </a:cubicBezTo>
                <a:cubicBezTo>
                  <a:pt x="136" y="31"/>
                  <a:pt x="105" y="0"/>
                  <a:pt x="68" y="0"/>
                </a:cubicBezTo>
                <a:close/>
                <a:moveTo>
                  <a:pt x="119" y="100"/>
                </a:moveTo>
                <a:cubicBezTo>
                  <a:pt x="118" y="102"/>
                  <a:pt x="90" y="154"/>
                  <a:pt x="75" y="181"/>
                </a:cubicBezTo>
                <a:cubicBezTo>
                  <a:pt x="71" y="189"/>
                  <a:pt x="65" y="189"/>
                  <a:pt x="61" y="181"/>
                </a:cubicBezTo>
                <a:cubicBezTo>
                  <a:pt x="49" y="159"/>
                  <a:pt x="18" y="102"/>
                  <a:pt x="17" y="99"/>
                </a:cubicBezTo>
                <a:cubicBezTo>
                  <a:pt x="11" y="90"/>
                  <a:pt x="8" y="79"/>
                  <a:pt x="8" y="68"/>
                </a:cubicBezTo>
                <a:cubicBezTo>
                  <a:pt x="8" y="35"/>
                  <a:pt x="35" y="8"/>
                  <a:pt x="68" y="8"/>
                </a:cubicBezTo>
                <a:cubicBezTo>
                  <a:pt x="101" y="8"/>
                  <a:pt x="128" y="35"/>
                  <a:pt x="128" y="68"/>
                </a:cubicBezTo>
                <a:cubicBezTo>
                  <a:pt x="128" y="79"/>
                  <a:pt x="125" y="90"/>
                  <a:pt x="119" y="100"/>
                </a:cubicBezTo>
                <a:close/>
                <a:moveTo>
                  <a:pt x="68" y="34"/>
                </a:moveTo>
                <a:cubicBezTo>
                  <a:pt x="47" y="34"/>
                  <a:pt x="30" y="51"/>
                  <a:pt x="30" y="71"/>
                </a:cubicBezTo>
                <a:cubicBezTo>
                  <a:pt x="30" y="92"/>
                  <a:pt x="47" y="109"/>
                  <a:pt x="68" y="109"/>
                </a:cubicBezTo>
                <a:cubicBezTo>
                  <a:pt x="89" y="109"/>
                  <a:pt x="106" y="92"/>
                  <a:pt x="106" y="71"/>
                </a:cubicBezTo>
                <a:cubicBezTo>
                  <a:pt x="106" y="51"/>
                  <a:pt x="89" y="34"/>
                  <a:pt x="68" y="34"/>
                </a:cubicBezTo>
                <a:close/>
                <a:moveTo>
                  <a:pt x="68" y="101"/>
                </a:moveTo>
                <a:cubicBezTo>
                  <a:pt x="52" y="101"/>
                  <a:pt x="38" y="88"/>
                  <a:pt x="38" y="71"/>
                </a:cubicBezTo>
                <a:cubicBezTo>
                  <a:pt x="38" y="55"/>
                  <a:pt x="52" y="42"/>
                  <a:pt x="68" y="42"/>
                </a:cubicBezTo>
                <a:cubicBezTo>
                  <a:pt x="84" y="42"/>
                  <a:pt x="98" y="55"/>
                  <a:pt x="98" y="71"/>
                </a:cubicBezTo>
                <a:cubicBezTo>
                  <a:pt x="98" y="88"/>
                  <a:pt x="84" y="101"/>
                  <a:pt x="68" y="101"/>
                </a:cubicBezTo>
                <a:close/>
                <a:moveTo>
                  <a:pt x="68" y="101"/>
                </a:moveTo>
                <a:cubicBezTo>
                  <a:pt x="68" y="101"/>
                  <a:pt x="68" y="101"/>
                  <a:pt x="68" y="101"/>
                </a:cubicBezTo>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en-US" sz="1350" dirty="0">
              <a:solidFill>
                <a:schemeClr val="bg1"/>
              </a:solidFill>
              <a:latin typeface="+mn-lt"/>
            </a:endParaRPr>
          </a:p>
        </p:txBody>
      </p:sp>
      <p:sp>
        <p:nvSpPr>
          <p:cNvPr id="27" name="TextBox 26">
            <a:extLst>
              <a:ext uri="{FF2B5EF4-FFF2-40B4-BE49-F238E27FC236}">
                <a16:creationId xmlns:a16="http://schemas.microsoft.com/office/drawing/2014/main" id="{EB2788A5-765D-7D48-8E5C-C68647FA98AF}"/>
              </a:ext>
            </a:extLst>
          </p:cNvPr>
          <p:cNvSpPr txBox="1"/>
          <p:nvPr userDrawn="1"/>
        </p:nvSpPr>
        <p:spPr>
          <a:xfrm>
            <a:off x="6471293" y="2586801"/>
            <a:ext cx="2356735" cy="307777"/>
          </a:xfrm>
          <a:prstGeom prst="rect">
            <a:avLst/>
          </a:prstGeom>
          <a:noFill/>
        </p:spPr>
        <p:txBody>
          <a:bodyPr wrap="none" rtlCol="0">
            <a:spAutoFit/>
          </a:bodyPr>
          <a:lstStyle/>
          <a:p>
            <a:pPr eaLnBrk="1" hangingPunct="1"/>
            <a:r>
              <a:rPr lang="en-US" altLang="en-US" sz="1400" dirty="0">
                <a:solidFill>
                  <a:schemeClr val="bg1"/>
                </a:solidFill>
                <a:latin typeface="Arial" panose="020B0604020202020204" pitchFamily="34" charset="0"/>
                <a:cs typeface="Arial" panose="020B0604020202020204" pitchFamily="34" charset="0"/>
              </a:rPr>
              <a:t>ala.gouissem@udst.edu.qa</a:t>
            </a:r>
          </a:p>
        </p:txBody>
      </p:sp>
      <p:pic>
        <p:nvPicPr>
          <p:cNvPr id="3" name="Picture 2">
            <a:extLst>
              <a:ext uri="{FF2B5EF4-FFF2-40B4-BE49-F238E27FC236}">
                <a16:creationId xmlns:a16="http://schemas.microsoft.com/office/drawing/2014/main" id="{96EC24E4-368A-6F4A-8DD2-01CD7BB6BE32}"/>
              </a:ext>
            </a:extLst>
          </p:cNvPr>
          <p:cNvPicPr>
            <a:picLocks noChangeAspect="1"/>
          </p:cNvPicPr>
          <p:nvPr userDrawn="1"/>
        </p:nvPicPr>
        <p:blipFill>
          <a:blip r:embed="rId3"/>
          <a:stretch>
            <a:fillRect/>
          </a:stretch>
        </p:blipFill>
        <p:spPr>
          <a:xfrm>
            <a:off x="832087" y="1106096"/>
            <a:ext cx="4584700" cy="4254500"/>
          </a:xfrm>
          <a:prstGeom prst="rect">
            <a:avLst/>
          </a:prstGeom>
        </p:spPr>
      </p:pic>
    </p:spTree>
    <p:extLst>
      <p:ext uri="{BB962C8B-B14F-4D97-AF65-F5344CB8AC3E}">
        <p14:creationId xmlns:p14="http://schemas.microsoft.com/office/powerpoint/2010/main" val="1827804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D47703-99B9-3D4E-A3E8-4E0197A67A7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737133F-0231-364A-870A-3D4E55B749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2152" y="1116532"/>
            <a:ext cx="4267695" cy="2437598"/>
          </a:xfrm>
          <a:prstGeom prst="rect">
            <a:avLst/>
          </a:prstGeom>
        </p:spPr>
      </p:pic>
      <p:sp>
        <p:nvSpPr>
          <p:cNvPr id="9" name="TextBox 8">
            <a:extLst>
              <a:ext uri="{FF2B5EF4-FFF2-40B4-BE49-F238E27FC236}">
                <a16:creationId xmlns:a16="http://schemas.microsoft.com/office/drawing/2014/main" id="{4CF24166-68A5-E249-82C4-B015600C672F}"/>
              </a:ext>
            </a:extLst>
          </p:cNvPr>
          <p:cNvSpPr txBox="1"/>
          <p:nvPr userDrawn="1"/>
        </p:nvSpPr>
        <p:spPr>
          <a:xfrm>
            <a:off x="10558913" y="5842536"/>
            <a:ext cx="1448538" cy="276999"/>
          </a:xfrm>
          <a:prstGeom prst="rect">
            <a:avLst/>
          </a:prstGeom>
          <a:noFill/>
        </p:spPr>
        <p:txBody>
          <a:bodyPr wrap="none" rtlCol="0">
            <a:spAutoFit/>
          </a:bodyPr>
          <a:lstStyle/>
          <a:p>
            <a:r>
              <a:rPr lang="en-QA" sz="1200" b="1" dirty="0">
                <a:solidFill>
                  <a:schemeClr val="bg1"/>
                </a:solidFill>
                <a:latin typeface="Arial" panose="020B0604020202020204" pitchFamily="34" charset="0"/>
                <a:cs typeface="Arial" panose="020B0604020202020204" pitchFamily="34" charset="0"/>
              </a:rPr>
              <a:t>www.udst.edu.qa</a:t>
            </a:r>
          </a:p>
        </p:txBody>
      </p:sp>
    </p:spTree>
    <p:extLst>
      <p:ext uri="{BB962C8B-B14F-4D97-AF65-F5344CB8AC3E}">
        <p14:creationId xmlns:p14="http://schemas.microsoft.com/office/powerpoint/2010/main" val="4124228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674455"/>
      </p:ext>
    </p:extLst>
  </p:cSld>
  <p:clrMap bg1="lt1" tx1="dk1" bg2="lt2" tx2="dk2" accent1="accent1" accent2="accent2" accent3="accent3" accent4="accent4" accent5="accent5" accent6="accent6" hlink="hlink" folHlink="folHlink"/>
  <p:sldLayoutIdLst>
    <p:sldLayoutId id="2147483660" r:id="rId1"/>
    <p:sldLayoutId id="2147483667" r:id="rId2"/>
    <p:sldLayoutId id="2147483661" r:id="rId3"/>
    <p:sldLayoutId id="2147483662" r:id="rId4"/>
    <p:sldLayoutId id="2147483663" r:id="rId5"/>
    <p:sldLayoutId id="2147483666" r:id="rId6"/>
    <p:sldLayoutId id="2147483668" r:id="rId7"/>
    <p:sldLayoutId id="2147483665" r:id="rId8"/>
    <p:sldLayoutId id="2147483672" r:id="rId9"/>
    <p:sldLayoutId id="2147483673" r:id="rId10"/>
    <p:sldLayoutId id="2147483674" r:id="rId11"/>
    <p:sldLayoutId id="214748367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Q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4B8870-A0B9-4A10-A773-9C5219472D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F74C4C-3FDF-4C0F-B776-6D1FD558AC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4E4AC-4F7E-4A19-889C-6A9E8DCE1C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B59404-D4E2-49D5-BA93-75334958BB9C}" type="datetimeFigureOut">
              <a:rPr lang="en-US" smtClean="0"/>
              <a:t>4/15/2025</a:t>
            </a:fld>
            <a:endParaRPr lang="en-US"/>
          </a:p>
        </p:txBody>
      </p:sp>
      <p:sp>
        <p:nvSpPr>
          <p:cNvPr id="5" name="Footer Placeholder 4">
            <a:extLst>
              <a:ext uri="{FF2B5EF4-FFF2-40B4-BE49-F238E27FC236}">
                <a16:creationId xmlns:a16="http://schemas.microsoft.com/office/drawing/2014/main" id="{CAC16F49-9E5C-448C-8C65-DDF9F17168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A7E017-0CD2-40B7-B63A-C6FD2A4CCE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8058EF-30EC-4C4B-AAA3-130898AF8C6A}" type="slidenum">
              <a:rPr lang="en-US" smtClean="0"/>
              <a:t>‹#›</a:t>
            </a:fld>
            <a:endParaRPr lang="en-US"/>
          </a:p>
        </p:txBody>
      </p:sp>
    </p:spTree>
    <p:extLst>
      <p:ext uri="{BB962C8B-B14F-4D97-AF65-F5344CB8AC3E}">
        <p14:creationId xmlns:p14="http://schemas.microsoft.com/office/powerpoint/2010/main" val="13370034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817" y="838011"/>
            <a:ext cx="10515600" cy="1325563"/>
          </a:xfrm>
        </p:spPr>
        <p:txBody>
          <a:bodyPr>
            <a:noAutofit/>
          </a:bodyPr>
          <a:lstStyle/>
          <a:p>
            <a:r>
              <a:rPr lang="en-US" sz="4400" b="1" dirty="0"/>
              <a:t>Ground-Water Quality </a:t>
            </a:r>
            <a:br>
              <a:rPr lang="en-US" sz="4400" b="1" dirty="0"/>
            </a:br>
            <a:r>
              <a:rPr lang="en-US" sz="4400" b="1" dirty="0"/>
              <a:t>Monitoring System</a:t>
            </a:r>
            <a:br>
              <a:rPr lang="en-US" sz="4400" b="1" dirty="0"/>
            </a:br>
            <a:endParaRPr lang="en-US" sz="4400" b="1" dirty="0"/>
          </a:p>
        </p:txBody>
      </p:sp>
      <p:sp>
        <p:nvSpPr>
          <p:cNvPr id="3" name="Subtitle 2"/>
          <p:cNvSpPr>
            <a:spLocks noGrp="1"/>
          </p:cNvSpPr>
          <p:nvPr>
            <p:ph type="subTitle" idx="4294967295"/>
          </p:nvPr>
        </p:nvSpPr>
        <p:spPr>
          <a:xfrm>
            <a:off x="2083660" y="2163574"/>
            <a:ext cx="7427913" cy="1835150"/>
          </a:xfrm>
        </p:spPr>
        <p:txBody>
          <a:bodyPr>
            <a:normAutofit lnSpcReduction="10000"/>
          </a:bodyPr>
          <a:lstStyle/>
          <a:p>
            <a:pPr algn="ctr"/>
            <a:r>
              <a:rPr lang="en-US" sz="2400" b="1" dirty="0">
                <a:solidFill>
                  <a:schemeClr val="bg1"/>
                </a:solidFill>
                <a:latin typeface="Arial" panose="020B0604020202020204" pitchFamily="34" charset="0"/>
                <a:cs typeface="Arial" panose="020B0604020202020204" pitchFamily="34" charset="0"/>
              </a:rPr>
              <a:t>Presented by:</a:t>
            </a:r>
            <a:r>
              <a:rPr lang="en-US" sz="2400" dirty="0">
                <a:solidFill>
                  <a:schemeClr val="bg1"/>
                </a:solidFill>
                <a:latin typeface="Arial" panose="020B0604020202020204" pitchFamily="34" charset="0"/>
                <a:cs typeface="Arial" panose="020B0604020202020204" pitchFamily="34" charset="0"/>
              </a:rPr>
              <a:t> </a:t>
            </a:r>
          </a:p>
          <a:p>
            <a:pPr marL="0" indent="0" algn="ctr">
              <a:buNone/>
            </a:pPr>
            <a:r>
              <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Hadiya Sajjad, Zahra </a:t>
            </a:r>
            <a:r>
              <a:rPr lang="en-US" sz="24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Mahzooni</a:t>
            </a:r>
            <a:r>
              <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 Khalid Mohammed, Jeremiah </a:t>
            </a:r>
            <a:r>
              <a:rPr lang="en-US" sz="24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Pulickal</a:t>
            </a:r>
            <a:r>
              <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 Mohamed </a:t>
            </a:r>
            <a:r>
              <a:rPr lang="en-US" sz="24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Elgamal</a:t>
            </a:r>
            <a:r>
              <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 Mohammed Ali, Ibrahim Ismail</a:t>
            </a:r>
            <a:br>
              <a:rPr lang="en-US" sz="2400" dirty="0">
                <a:solidFill>
                  <a:schemeClr val="bg1"/>
                </a:solidFill>
                <a:latin typeface="Arial" panose="020B0604020202020204" pitchFamily="34" charset="0"/>
                <a:cs typeface="Arial" panose="020B0604020202020204" pitchFamily="34" charset="0"/>
              </a:rPr>
            </a:br>
            <a:endParaRPr lang="en-US" sz="2400" dirty="0">
              <a:solidFill>
                <a:schemeClr val="bg1"/>
              </a:solidFill>
              <a:latin typeface="Arial" panose="020B0604020202020204" pitchFamily="34" charset="0"/>
              <a:cs typeface="Arial" panose="020B0604020202020204" pitchFamily="34" charset="0"/>
            </a:endParaRPr>
          </a:p>
          <a:p>
            <a:pPr algn="ctr"/>
            <a:endParaRPr lang="en-US" sz="2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8182B1F-1A6E-A5A3-C742-53AF00CC7497}"/>
              </a:ext>
            </a:extLst>
          </p:cNvPr>
          <p:cNvSpPr txBox="1"/>
          <p:nvPr/>
        </p:nvSpPr>
        <p:spPr>
          <a:xfrm>
            <a:off x="86628" y="200344"/>
            <a:ext cx="6102416" cy="369332"/>
          </a:xfrm>
          <a:prstGeom prst="rect">
            <a:avLst/>
          </a:prstGeom>
          <a:noFill/>
        </p:spPr>
        <p:txBody>
          <a:bodyPr wrap="square" lIns="91440" tIns="45720" rIns="91440" bIns="45720" anchor="t">
            <a:spAutoFit/>
          </a:bodyPr>
          <a:lstStyle/>
          <a:p>
            <a:r>
              <a:rPr lang="en-US" sz="1800" b="1" dirty="0">
                <a:solidFill>
                  <a:schemeClr val="bg1"/>
                </a:solidFill>
                <a:latin typeface="Arial" panose="020B0604020202020204" pitchFamily="34" charset="0"/>
                <a:cs typeface="Arial" panose="020B0604020202020204" pitchFamily="34" charset="0"/>
              </a:rPr>
              <a:t>Date: </a:t>
            </a:r>
            <a:r>
              <a:rPr lang="en-US" b="1" dirty="0">
                <a:solidFill>
                  <a:schemeClr val="bg1"/>
                </a:solidFill>
                <a:latin typeface="Arial" panose="020B0604020202020204" pitchFamily="34" charset="0"/>
                <a:cs typeface="Arial" panose="020B0604020202020204" pitchFamily="34" charset="0"/>
              </a:rPr>
              <a:t>26-02-2025</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6A68-D7C5-4CFF-853D-3B4A29E2385C}"/>
              </a:ext>
            </a:extLst>
          </p:cNvPr>
          <p:cNvSpPr>
            <a:spLocks noGrp="1"/>
          </p:cNvSpPr>
          <p:nvPr>
            <p:ph type="title"/>
          </p:nvPr>
        </p:nvSpPr>
        <p:spPr>
          <a:xfrm>
            <a:off x="266592" y="143692"/>
            <a:ext cx="9812539" cy="897979"/>
          </a:xfrm>
        </p:spPr>
        <p:txBody>
          <a:bodyPr/>
          <a:lstStyle/>
          <a:p>
            <a:r>
              <a:rPr lang="en-US" dirty="0"/>
              <a:t>Methodology</a:t>
            </a:r>
          </a:p>
        </p:txBody>
      </p:sp>
      <p:sp>
        <p:nvSpPr>
          <p:cNvPr id="3" name="Text Placeholder 2">
            <a:extLst>
              <a:ext uri="{FF2B5EF4-FFF2-40B4-BE49-F238E27FC236}">
                <a16:creationId xmlns:a16="http://schemas.microsoft.com/office/drawing/2014/main" id="{3FFDD6C4-BC22-47A1-B9D9-81AF201F5B53}"/>
              </a:ext>
            </a:extLst>
          </p:cNvPr>
          <p:cNvSpPr>
            <a:spLocks noGrp="1"/>
          </p:cNvSpPr>
          <p:nvPr>
            <p:ph type="body" sz="quarter" idx="10"/>
          </p:nvPr>
        </p:nvSpPr>
        <p:spPr/>
        <p:txBody>
          <a:bodyPr>
            <a:normAutofit fontScale="92500"/>
          </a:bodyPr>
          <a:lstStyle/>
          <a:p>
            <a:pPr marL="285750" lvl="0" indent="-285750" eaLnBrk="0" fontAlgn="base" hangingPunct="0">
              <a:lnSpc>
                <a:spcPct val="200000"/>
              </a:lnSpc>
              <a:spcBef>
                <a:spcPct val="0"/>
              </a:spcBef>
              <a:spcAft>
                <a:spcPct val="0"/>
              </a:spcAft>
              <a:buFont typeface="Arial" panose="020B0604020202020204" pitchFamily="34" charset="0"/>
              <a:buChar char="•"/>
            </a:pPr>
            <a:r>
              <a:rPr lang="en-US" altLang="en-US" b="1" dirty="0"/>
              <a:t>Phase 1: Sensor Connection and Data Collection</a:t>
            </a:r>
            <a:r>
              <a:rPr lang="en-US" altLang="en-US" dirty="0"/>
              <a:t> </a:t>
            </a:r>
          </a:p>
          <a:p>
            <a:pPr marL="285750" lvl="0" indent="-285750" eaLnBrk="0" fontAlgn="base" hangingPunct="0">
              <a:lnSpc>
                <a:spcPct val="200000"/>
              </a:lnSpc>
              <a:spcBef>
                <a:spcPct val="0"/>
              </a:spcBef>
              <a:spcAft>
                <a:spcPct val="0"/>
              </a:spcAft>
              <a:buFont typeface="Arial" panose="020B0604020202020204" pitchFamily="34" charset="0"/>
              <a:buChar char="•"/>
            </a:pPr>
            <a:r>
              <a:rPr lang="en-US" altLang="en-US" b="1" dirty="0"/>
              <a:t>Phase 2: Cloud Integration</a:t>
            </a:r>
            <a:r>
              <a:rPr lang="en-US" altLang="en-US" dirty="0"/>
              <a:t> </a:t>
            </a:r>
          </a:p>
          <a:p>
            <a:pPr marL="285750" lvl="0" indent="-285750" eaLnBrk="0" fontAlgn="base" hangingPunct="0">
              <a:lnSpc>
                <a:spcPct val="200000"/>
              </a:lnSpc>
              <a:spcBef>
                <a:spcPct val="0"/>
              </a:spcBef>
              <a:spcAft>
                <a:spcPct val="0"/>
              </a:spcAft>
              <a:buFont typeface="Arial" panose="020B0604020202020204" pitchFamily="34" charset="0"/>
              <a:buChar char="•"/>
            </a:pPr>
            <a:r>
              <a:rPr lang="en-US" altLang="en-US" b="1" dirty="0"/>
              <a:t>Phase 3: Single Sensor Testing and Calibration</a:t>
            </a:r>
            <a:r>
              <a:rPr lang="en-US" altLang="en-US" dirty="0"/>
              <a:t> </a:t>
            </a:r>
          </a:p>
          <a:p>
            <a:pPr marL="285750" lvl="0" indent="-285750" eaLnBrk="0" fontAlgn="base" hangingPunct="0">
              <a:lnSpc>
                <a:spcPct val="200000"/>
              </a:lnSpc>
              <a:spcBef>
                <a:spcPct val="0"/>
              </a:spcBef>
              <a:spcAft>
                <a:spcPct val="0"/>
              </a:spcAft>
              <a:buFont typeface="Arial" panose="020B0604020202020204" pitchFamily="34" charset="0"/>
              <a:buChar char="•"/>
            </a:pPr>
            <a:r>
              <a:rPr lang="en-US" altLang="en-US" b="1" dirty="0"/>
              <a:t>Phase 4: Dashboard Development</a:t>
            </a:r>
            <a:r>
              <a:rPr lang="en-US" altLang="en-US" dirty="0"/>
              <a:t> </a:t>
            </a:r>
          </a:p>
          <a:p>
            <a:pPr marL="285750" lvl="0" indent="-285750" eaLnBrk="0" fontAlgn="base" hangingPunct="0">
              <a:lnSpc>
                <a:spcPct val="200000"/>
              </a:lnSpc>
              <a:spcBef>
                <a:spcPct val="0"/>
              </a:spcBef>
              <a:spcAft>
                <a:spcPct val="0"/>
              </a:spcAft>
              <a:buFont typeface="Arial" panose="020B0604020202020204" pitchFamily="34" charset="0"/>
              <a:buChar char="•"/>
            </a:pPr>
            <a:r>
              <a:rPr lang="en-US" altLang="en-US" b="1" dirty="0"/>
              <a:t>Phase 5: Multi-Sensor Expansion</a:t>
            </a:r>
            <a:r>
              <a:rPr lang="en-US" altLang="en-US" dirty="0"/>
              <a:t>   </a:t>
            </a:r>
          </a:p>
          <a:p>
            <a:pPr marL="285750" lvl="0" indent="-285750" eaLnBrk="0" fontAlgn="base" hangingPunct="0">
              <a:lnSpc>
                <a:spcPct val="200000"/>
              </a:lnSpc>
              <a:spcBef>
                <a:spcPct val="0"/>
              </a:spcBef>
              <a:spcAft>
                <a:spcPct val="0"/>
              </a:spcAft>
              <a:buFont typeface="Arial" panose="020B0604020202020204" pitchFamily="34" charset="0"/>
              <a:buChar char="•"/>
            </a:pPr>
            <a:r>
              <a:rPr lang="en-US" altLang="en-US" b="1" dirty="0"/>
              <a:t>Phase 6: Alert system Design</a:t>
            </a:r>
            <a:r>
              <a:rPr lang="en-US" altLang="en-US" dirty="0"/>
              <a:t>  </a:t>
            </a:r>
          </a:p>
          <a:p>
            <a:endParaRPr lang="en-US" dirty="0"/>
          </a:p>
        </p:txBody>
      </p:sp>
      <p:pic>
        <p:nvPicPr>
          <p:cNvPr id="4" name="Picture 3"/>
          <p:cNvPicPr>
            <a:picLocks noChangeAspect="1"/>
          </p:cNvPicPr>
          <p:nvPr/>
        </p:nvPicPr>
        <p:blipFill>
          <a:blip r:embed="rId2"/>
          <a:stretch>
            <a:fillRect/>
          </a:stretch>
        </p:blipFill>
        <p:spPr>
          <a:xfrm>
            <a:off x="8791100" y="2217671"/>
            <a:ext cx="3400900" cy="2686425"/>
          </a:xfrm>
          <a:prstGeom prst="rect">
            <a:avLst/>
          </a:prstGeom>
        </p:spPr>
      </p:pic>
    </p:spTree>
    <p:extLst>
      <p:ext uri="{BB962C8B-B14F-4D97-AF65-F5344CB8AC3E}">
        <p14:creationId xmlns:p14="http://schemas.microsoft.com/office/powerpoint/2010/main" val="412043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490D-C4AE-4D8E-9193-C80005CEF58E}"/>
              </a:ext>
            </a:extLst>
          </p:cNvPr>
          <p:cNvSpPr>
            <a:spLocks noGrp="1"/>
          </p:cNvSpPr>
          <p:nvPr>
            <p:ph type="title"/>
          </p:nvPr>
        </p:nvSpPr>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Data Acquisition, Transmission &amp; Storage</a:t>
            </a:r>
            <a:endParaRPr lang="en-US" dirty="0"/>
          </a:p>
        </p:txBody>
      </p:sp>
      <p:sp>
        <p:nvSpPr>
          <p:cNvPr id="3" name="Text Placeholder 2">
            <a:extLst>
              <a:ext uri="{FF2B5EF4-FFF2-40B4-BE49-F238E27FC236}">
                <a16:creationId xmlns:a16="http://schemas.microsoft.com/office/drawing/2014/main" id="{00B90860-C79C-409C-8CC1-9C8E17946459}"/>
              </a:ext>
            </a:extLst>
          </p:cNvPr>
          <p:cNvSpPr>
            <a:spLocks noGrp="1"/>
          </p:cNvSpPr>
          <p:nvPr>
            <p:ph type="body" sz="quarter" idx="10"/>
          </p:nvPr>
        </p:nvSpPr>
        <p:spPr>
          <a:xfrm>
            <a:off x="688975" y="1212650"/>
            <a:ext cx="9812338" cy="4650267"/>
          </a:xfrm>
        </p:spPr>
        <p:txBody>
          <a:bodyPr/>
          <a:lstStyle/>
          <a:p>
            <a:pPr marL="34290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dirty="0"/>
              <a:t>Content:</a:t>
            </a:r>
          </a:p>
          <a:p>
            <a:pPr marL="74295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Acquisition: Sensors read data continuously (configured for readings every 1 second).</a:t>
            </a:r>
          </a:p>
          <a:p>
            <a:pPr marL="74295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Transmission: Arduino formats data into a JSON object including sensor values and device ID. Transmitted securely over Wi-Fi to the server endpoint.</a:t>
            </a:r>
          </a:p>
          <a:p>
            <a:pPr marL="74295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Server Processing: A Node.js application running on a server listens for incoming data, validates it, adds a timestamp, and reformats it for database insertion.</a:t>
            </a:r>
          </a:p>
          <a:p>
            <a:pPr marL="74295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Storage: MongoDB Atlas (a cloud NoSQL database) is used.</a:t>
            </a:r>
          </a:p>
          <a:p>
            <a:pPr marL="114300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Main collection: sensor data stores all readings.</a:t>
            </a:r>
          </a:p>
          <a:p>
            <a:pPr marL="114300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Separate collections (e.g., location0, location1) store data for specific sites for historical analysis.</a:t>
            </a:r>
          </a:p>
          <a:p>
            <a:pPr marL="114300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Database indexed on timestamp and location for efficient querying.</a:t>
            </a:r>
          </a:p>
          <a:p>
            <a:endParaRPr lang="en-US" dirty="0"/>
          </a:p>
        </p:txBody>
      </p:sp>
    </p:spTree>
    <p:extLst>
      <p:ext uri="{BB962C8B-B14F-4D97-AF65-F5344CB8AC3E}">
        <p14:creationId xmlns:p14="http://schemas.microsoft.com/office/powerpoint/2010/main" val="2146576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BFD9-6A90-48C7-90B3-F56A50AF3D77}"/>
              </a:ext>
            </a:extLst>
          </p:cNvPr>
          <p:cNvSpPr>
            <a:spLocks noGrp="1"/>
          </p:cNvSpPr>
          <p:nvPr>
            <p:ph type="title"/>
          </p:nvPr>
        </p:nvSpPr>
        <p:spPr>
          <a:xfrm>
            <a:off x="380892" y="222177"/>
            <a:ext cx="9812539" cy="897979"/>
          </a:xfrm>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Data Visualization Dashboard</a:t>
            </a:r>
            <a:endParaRPr lang="en-US" dirty="0"/>
          </a:p>
        </p:txBody>
      </p:sp>
      <p:sp>
        <p:nvSpPr>
          <p:cNvPr id="3" name="Text Placeholder 2">
            <a:extLst>
              <a:ext uri="{FF2B5EF4-FFF2-40B4-BE49-F238E27FC236}">
                <a16:creationId xmlns:a16="http://schemas.microsoft.com/office/drawing/2014/main" id="{32835907-B4E4-4A5D-B4DA-371B39FA2CC5}"/>
              </a:ext>
            </a:extLst>
          </p:cNvPr>
          <p:cNvSpPr>
            <a:spLocks noGrp="1"/>
          </p:cNvSpPr>
          <p:nvPr>
            <p:ph type="body" sz="quarter" idx="10"/>
          </p:nvPr>
        </p:nvSpPr>
        <p:spPr>
          <a:xfrm>
            <a:off x="0" y="1125933"/>
            <a:ext cx="9812338" cy="4136292"/>
          </a:xfrm>
        </p:spPr>
        <p:txBody>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dirty="0"/>
              <a:t>Content:</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dirty="0">
                <a:latin typeface="Arial" panose="020B0604020202020204" pitchFamily="34" charset="0"/>
                <a:cs typeface="Arial" panose="020B0604020202020204" pitchFamily="34" charset="0"/>
              </a:rPr>
              <a:t>Technology: Developed using Python with </a:t>
            </a:r>
            <a:r>
              <a:rPr lang="en-US" sz="1600" dirty="0" err="1">
                <a:latin typeface="Arial" panose="020B0604020202020204" pitchFamily="34" charset="0"/>
                <a:cs typeface="Arial" panose="020B0604020202020204" pitchFamily="34" charset="0"/>
              </a:rPr>
              <a:t>Tkinter</a:t>
            </a:r>
            <a:r>
              <a:rPr lang="en-US" sz="1600" dirty="0">
                <a:latin typeface="Arial" panose="020B0604020202020204" pitchFamily="34" charset="0"/>
                <a:cs typeface="Arial" panose="020B0604020202020204" pitchFamily="34" charset="0"/>
              </a:rPr>
              <a:t> for the GUI, and </a:t>
            </a:r>
            <a:r>
              <a:rPr lang="en-US" sz="1600" dirty="0" err="1">
                <a:latin typeface="Arial" panose="020B0604020202020204" pitchFamily="34" charset="0"/>
                <a:cs typeface="Arial" panose="020B0604020202020204" pitchFamily="34" charset="0"/>
              </a:rPr>
              <a:t>Matplotlib</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Seaborn</a:t>
            </a:r>
            <a:r>
              <a:rPr lang="en-US" sz="1600" dirty="0">
                <a:latin typeface="Arial" panose="020B0604020202020204" pitchFamily="34" charset="0"/>
                <a:cs typeface="Arial" panose="020B0604020202020204" pitchFamily="34" charset="0"/>
              </a:rPr>
              <a:t> libraries for plotting.</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dirty="0">
                <a:latin typeface="Arial" panose="020B0604020202020204" pitchFamily="34" charset="0"/>
                <a:cs typeface="Arial" panose="020B0604020202020204" pitchFamily="34" charset="0"/>
              </a:rPr>
              <a:t>Functionality: Provides stakeholders with access to both real-time and historical data.</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dirty="0">
                <a:latin typeface="Arial" panose="020B0604020202020204" pitchFamily="34" charset="0"/>
                <a:cs typeface="Arial" panose="020B0604020202020204" pitchFamily="34" charset="0"/>
              </a:rPr>
              <a:t>Visualizations:</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dirty="0">
                <a:latin typeface="Arial" panose="020B0604020202020204" pitchFamily="34" charset="0"/>
                <a:cs typeface="Arial" panose="020B0604020202020204" pitchFamily="34" charset="0"/>
              </a:rPr>
              <a:t>Live readings for each parameter.</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dirty="0">
                <a:latin typeface="Arial" panose="020B0604020202020204" pitchFamily="34" charset="0"/>
                <a:cs typeface="Arial" panose="020B0604020202020204" pitchFamily="34" charset="0"/>
              </a:rPr>
              <a:t>Historical trends (Line graphs, Bar charts).</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dirty="0">
                <a:latin typeface="Arial" panose="020B0604020202020204" pitchFamily="34" charset="0"/>
                <a:cs typeface="Arial" panose="020B0604020202020204" pitchFamily="34" charset="0"/>
              </a:rPr>
              <a:t>Spatial distribution (Color-coded Heatmaps on a map of Qatar).</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dirty="0">
                <a:latin typeface="Arial" panose="020B0604020202020204" pitchFamily="34" charset="0"/>
                <a:cs typeface="Arial" panose="020B0604020202020204" pitchFamily="34" charset="0"/>
              </a:rPr>
              <a:t>Designed for clarity, ease of interpretation, </a:t>
            </a:r>
          </a:p>
          <a:p>
            <a:pPr marR="0" lvl="1">
              <a:lnSpc>
                <a:spcPct val="115000"/>
              </a:lnSpc>
              <a:spcBef>
                <a:spcPts val="0"/>
              </a:spcBef>
              <a:spcAft>
                <a:spcPts val="800"/>
              </a:spcAft>
              <a:buSzPts val="1000"/>
              <a:tabLst>
                <a:tab pos="914400" algn="l"/>
              </a:tabLst>
            </a:pPr>
            <a:r>
              <a:rPr lang="en-US" sz="1600" dirty="0">
                <a:latin typeface="Arial" panose="020B0604020202020204" pitchFamily="34" charset="0"/>
                <a:cs typeface="Arial" panose="020B0604020202020204" pitchFamily="34" charset="0"/>
              </a:rPr>
              <a:t>     and quick identification of anomalies.</a:t>
            </a:r>
          </a:p>
          <a:p>
            <a:endParaRPr lang="en-US" dirty="0"/>
          </a:p>
        </p:txBody>
      </p:sp>
      <p:pic>
        <p:nvPicPr>
          <p:cNvPr id="5" name="Picture 4"/>
          <p:cNvPicPr>
            <a:picLocks noChangeAspect="1"/>
          </p:cNvPicPr>
          <p:nvPr/>
        </p:nvPicPr>
        <p:blipFill>
          <a:blip r:embed="rId2"/>
          <a:stretch>
            <a:fillRect/>
          </a:stretch>
        </p:blipFill>
        <p:spPr>
          <a:xfrm>
            <a:off x="7383676" y="2672926"/>
            <a:ext cx="4477147" cy="2488151"/>
          </a:xfrm>
          <a:prstGeom prst="rect">
            <a:avLst/>
          </a:prstGeom>
        </p:spPr>
      </p:pic>
    </p:spTree>
    <p:extLst>
      <p:ext uri="{BB962C8B-B14F-4D97-AF65-F5344CB8AC3E}">
        <p14:creationId xmlns:p14="http://schemas.microsoft.com/office/powerpoint/2010/main" val="169053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6FF7-D443-402C-A008-4CD52435335C}"/>
              </a:ext>
            </a:extLst>
          </p:cNvPr>
          <p:cNvSpPr>
            <a:spLocks noGrp="1"/>
          </p:cNvSpPr>
          <p:nvPr>
            <p:ph type="title"/>
          </p:nvPr>
        </p:nvSpPr>
        <p:spPr>
          <a:xfrm>
            <a:off x="345723" y="28810"/>
            <a:ext cx="9812539" cy="897979"/>
          </a:xfrm>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Alert System &amp; Validation</a:t>
            </a:r>
            <a:endParaRPr lang="en-US" dirty="0"/>
          </a:p>
        </p:txBody>
      </p:sp>
      <p:sp>
        <p:nvSpPr>
          <p:cNvPr id="3" name="Text Placeholder 2">
            <a:extLst>
              <a:ext uri="{FF2B5EF4-FFF2-40B4-BE49-F238E27FC236}">
                <a16:creationId xmlns:a16="http://schemas.microsoft.com/office/drawing/2014/main" id="{FF41E060-9636-4289-8369-30CB40C5E5A6}"/>
              </a:ext>
            </a:extLst>
          </p:cNvPr>
          <p:cNvSpPr>
            <a:spLocks noGrp="1"/>
          </p:cNvSpPr>
          <p:nvPr>
            <p:ph type="body" sz="quarter" idx="10"/>
          </p:nvPr>
        </p:nvSpPr>
        <p:spPr>
          <a:xfrm>
            <a:off x="0" y="750671"/>
            <a:ext cx="9812338" cy="5453411"/>
          </a:xfrm>
        </p:spPr>
        <p:txBody>
          <a:bodyPr/>
          <a:lstStyle/>
          <a:p>
            <a:pPr marL="34290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b="1" dirty="0"/>
              <a:t>Content:</a:t>
            </a:r>
          </a:p>
          <a:p>
            <a:pPr marL="74295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b="1" dirty="0">
                <a:latin typeface="Arial" panose="020B0604020202020204" pitchFamily="34" charset="0"/>
                <a:cs typeface="Arial" panose="020B0604020202020204" pitchFamily="34" charset="0"/>
              </a:rPr>
              <a:t>Alert System:</a:t>
            </a:r>
          </a:p>
          <a:p>
            <a:pPr marL="114300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dirty="0">
                <a:latin typeface="Arial" panose="020B0604020202020204" pitchFamily="34" charset="0"/>
                <a:cs typeface="Arial" panose="020B0604020202020204" pitchFamily="34" charset="0"/>
              </a:rPr>
              <a:t>Compares incoming sensor data against predefined thresholds (Normal, Minor/Major Deviation - show table from Report p12).</a:t>
            </a:r>
          </a:p>
          <a:p>
            <a:pPr marL="114300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dirty="0">
                <a:latin typeface="Arial" panose="020B0604020202020204" pitchFamily="34" charset="0"/>
                <a:cs typeface="Arial" panose="020B0604020202020204" pitchFamily="34" charset="0"/>
              </a:rPr>
              <a:t>Triggers real-time alerts for out-of-range values.</a:t>
            </a:r>
          </a:p>
          <a:p>
            <a:pPr marL="114300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dirty="0">
                <a:latin typeface="Arial" panose="020B0604020202020204" pitchFamily="34" charset="0"/>
                <a:cs typeface="Arial" panose="020B0604020202020204" pitchFamily="34" charset="0"/>
              </a:rPr>
              <a:t>Alerts displayed as pop-ups on the dashboard and logged with severity (Minor, Average, Major).</a:t>
            </a:r>
          </a:p>
          <a:p>
            <a:pPr marL="114300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dirty="0">
                <a:latin typeface="Arial" panose="020B0604020202020204" pitchFamily="34" charset="0"/>
                <a:cs typeface="Arial" panose="020B0604020202020204" pitchFamily="34" charset="0"/>
              </a:rPr>
              <a:t>Dedicated 'History' tab shows log of past alerts.</a:t>
            </a:r>
          </a:p>
          <a:p>
            <a:pPr marL="74295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b="1" dirty="0">
                <a:latin typeface="Arial" panose="020B0604020202020204" pitchFamily="34" charset="0"/>
                <a:cs typeface="Arial" panose="020B0604020202020204" pitchFamily="34" charset="0"/>
              </a:rPr>
              <a:t>Testing &amp; Validation</a:t>
            </a:r>
          </a:p>
          <a:p>
            <a:pPr marL="114300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dirty="0">
                <a:latin typeface="Arial" panose="020B0604020202020204" pitchFamily="34" charset="0"/>
                <a:cs typeface="Arial" panose="020B0604020202020204" pitchFamily="34" charset="0"/>
              </a:rPr>
              <a:t>Sensors tested with various water samples for functionality.</a:t>
            </a:r>
          </a:p>
          <a:p>
            <a:pPr marL="114300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dirty="0">
                <a:latin typeface="Arial" panose="020B0604020202020204" pitchFamily="34" charset="0"/>
                <a:cs typeface="Arial" panose="020B0604020202020204" pitchFamily="34" charset="0"/>
              </a:rPr>
              <a:t>Accuracy validated using samples with known values </a:t>
            </a:r>
          </a:p>
          <a:p>
            <a:pPr lvl="2">
              <a:lnSpc>
                <a:spcPct val="115000"/>
              </a:lnSpc>
              <a:spcBef>
                <a:spcPts val="0"/>
              </a:spcBef>
              <a:spcAft>
                <a:spcPts val="800"/>
              </a:spcAft>
              <a:buSzPts val="1000"/>
              <a:tabLst>
                <a:tab pos="1371600" algn="l"/>
              </a:tabLst>
            </a:pPr>
            <a:r>
              <a:rPr lang="en-US" sz="1600" dirty="0">
                <a:latin typeface="Arial" panose="020B0604020202020204" pitchFamily="34" charset="0"/>
                <a:cs typeface="Arial" panose="020B0604020202020204" pitchFamily="34" charset="0"/>
              </a:rPr>
              <a:t>    obtained from UDST College of Engineering.</a:t>
            </a:r>
          </a:p>
          <a:p>
            <a:pPr marL="114300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dirty="0">
                <a:latin typeface="Arial" panose="020B0604020202020204" pitchFamily="34" charset="0"/>
                <a:cs typeface="Arial" panose="020B0604020202020204" pitchFamily="34" charset="0"/>
              </a:rPr>
              <a:t>Due to access constraints, testing was conducted in a </a:t>
            </a:r>
          </a:p>
          <a:p>
            <a:pPr lvl="2">
              <a:lnSpc>
                <a:spcPct val="115000"/>
              </a:lnSpc>
              <a:spcBef>
                <a:spcPts val="0"/>
              </a:spcBef>
              <a:spcAft>
                <a:spcPts val="800"/>
              </a:spcAft>
              <a:buSzPts val="1000"/>
              <a:tabLst>
                <a:tab pos="1371600" algn="l"/>
              </a:tabLst>
            </a:pPr>
            <a:r>
              <a:rPr lang="en-US" sz="1600" dirty="0">
                <a:latin typeface="Arial" panose="020B0604020202020204" pitchFamily="34" charset="0"/>
                <a:cs typeface="Arial" panose="020B0604020202020204" pitchFamily="34" charset="0"/>
              </a:rPr>
              <a:t>    controlled lab environment simulating relevant conditions.</a:t>
            </a:r>
          </a:p>
          <a:p>
            <a:endParaRPr lang="en-US" dirty="0"/>
          </a:p>
        </p:txBody>
      </p:sp>
      <p:pic>
        <p:nvPicPr>
          <p:cNvPr id="4" name="Picture 3"/>
          <p:cNvPicPr>
            <a:picLocks noChangeAspect="1"/>
          </p:cNvPicPr>
          <p:nvPr/>
        </p:nvPicPr>
        <p:blipFill>
          <a:blip r:embed="rId2"/>
          <a:stretch>
            <a:fillRect/>
          </a:stretch>
        </p:blipFill>
        <p:spPr>
          <a:xfrm>
            <a:off x="6848791" y="2971800"/>
            <a:ext cx="5140986" cy="2889382"/>
          </a:xfrm>
          <a:prstGeom prst="rect">
            <a:avLst/>
          </a:prstGeom>
        </p:spPr>
      </p:pic>
    </p:spTree>
    <p:extLst>
      <p:ext uri="{BB962C8B-B14F-4D97-AF65-F5344CB8AC3E}">
        <p14:creationId xmlns:p14="http://schemas.microsoft.com/office/powerpoint/2010/main" val="3845043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490D-C4AE-4D8E-9193-C80005CEF58E}"/>
              </a:ext>
            </a:extLst>
          </p:cNvPr>
          <p:cNvSpPr>
            <a:spLocks noGrp="1"/>
          </p:cNvSpPr>
          <p:nvPr>
            <p:ph type="title"/>
          </p:nvPr>
        </p:nvSpPr>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Project Outcomes &amp; Deliverables</a:t>
            </a:r>
            <a:endParaRPr lang="en-US" dirty="0"/>
          </a:p>
        </p:txBody>
      </p:sp>
      <p:sp>
        <p:nvSpPr>
          <p:cNvPr id="3" name="Text Placeholder 2">
            <a:extLst>
              <a:ext uri="{FF2B5EF4-FFF2-40B4-BE49-F238E27FC236}">
                <a16:creationId xmlns:a16="http://schemas.microsoft.com/office/drawing/2014/main" id="{00B90860-C79C-409C-8CC1-9C8E17946459}"/>
              </a:ext>
            </a:extLst>
          </p:cNvPr>
          <p:cNvSpPr>
            <a:spLocks noGrp="1"/>
          </p:cNvSpPr>
          <p:nvPr>
            <p:ph type="body" sz="quarter" idx="10"/>
          </p:nvPr>
        </p:nvSpPr>
        <p:spPr>
          <a:xfrm>
            <a:off x="688975" y="1598132"/>
            <a:ext cx="9812338" cy="4136292"/>
          </a:xfrm>
        </p:spPr>
        <p:txBody>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dirty="0"/>
              <a:t>Content:</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Outcome 1: Functional IoT Monitoring System: Successfully developed and deployed the system capable of continuously tracking key groundwater parameters in real-time.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Outcome 2: Intuitive Data Visualization Dashboard: Implemented a user-friendly dashboard providing clear visualizations of live and historical data trends and spatial distributions. </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Outcome 3: Automated Alert System: Established an effective alert mechanism that notifies stakeholders immediately of deviations from safe water quality standards. </a:t>
            </a:r>
          </a:p>
          <a:p>
            <a:endParaRPr lang="en-US" dirty="0"/>
          </a:p>
        </p:txBody>
      </p:sp>
    </p:spTree>
    <p:extLst>
      <p:ext uri="{BB962C8B-B14F-4D97-AF65-F5344CB8AC3E}">
        <p14:creationId xmlns:p14="http://schemas.microsoft.com/office/powerpoint/2010/main" val="2447848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7F81-DB98-49F3-9BD0-F833C90090C7}"/>
              </a:ext>
            </a:extLst>
          </p:cNvPr>
          <p:cNvSpPr>
            <a:spLocks noGrp="1"/>
          </p:cNvSpPr>
          <p:nvPr>
            <p:ph type="title"/>
          </p:nvPr>
        </p:nvSpPr>
        <p:spPr/>
        <p:txBody>
          <a:bodyPr>
            <a:normAutofit fontScale="90000"/>
          </a:bodyPr>
          <a:lstStyle/>
          <a:p>
            <a:pPr marL="342900" marR="0" lvl="0" indent="-342900">
              <a:lnSpc>
                <a:spcPct val="115000"/>
              </a:lnSpc>
              <a:spcBef>
                <a:spcPts val="0"/>
              </a:spcBef>
              <a:spcAft>
                <a:spcPts val="800"/>
              </a:spcAft>
              <a:tabLst>
                <a:tab pos="457200" algn="l"/>
              </a:tabLst>
            </a:pPr>
            <a:r>
              <a:rPr lang="en-US" sz="3200" kern="100" dirty="0">
                <a:effectLst/>
                <a:latin typeface="Calibri" panose="020F0502020204030204" pitchFamily="34" charset="0"/>
                <a:ea typeface="Calibri" panose="020F0502020204030204" pitchFamily="34" charset="0"/>
                <a:cs typeface="Times New Roman" panose="02020603050405020304" pitchFamily="18" charset="0"/>
              </a:rPr>
              <a:t>Results &amp; Discussion</a:t>
            </a:r>
            <a:br>
              <a:rPr lang="en-US"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8EF282FE-38AE-4B9B-B158-34411992033C}"/>
              </a:ext>
            </a:extLst>
          </p:cNvPr>
          <p:cNvSpPr>
            <a:spLocks noGrp="1"/>
          </p:cNvSpPr>
          <p:nvPr>
            <p:ph type="body" sz="quarter" idx="10"/>
          </p:nvPr>
        </p:nvSpPr>
        <p:spPr>
          <a:xfrm>
            <a:off x="688623" y="1123002"/>
            <a:ext cx="9812338" cy="4748879"/>
          </a:xfrm>
        </p:spPr>
        <p:txBody>
          <a:bodyPr>
            <a:normAutofit/>
          </a:bodyPr>
          <a:lstStyle/>
          <a:p>
            <a:pPr marL="34290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dirty="0"/>
              <a:t>Content:</a:t>
            </a:r>
          </a:p>
          <a:p>
            <a:pPr marL="74295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The system provides continuous data streams, unlike traditional periodic sampling, allowing for immediate detection of changes. </a:t>
            </a:r>
          </a:p>
          <a:p>
            <a:pPr marL="74295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Visualizations (heatmaps, graphs) effectively highlight trends, potential contamination patterns, and parameter fluctuations across time and locations. </a:t>
            </a:r>
          </a:p>
          <a:p>
            <a:pPr marL="74295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The alert system proved effective in flagging anomalies based on predefined thresholds, enabling timely intervention possibilities.</a:t>
            </a:r>
          </a:p>
          <a:p>
            <a:pPr marL="74295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Impact: This demonstrates a significant improvement in efficiency and potential cost savings over manual methods. It shifts groundwater management from reactive to proactive.</a:t>
            </a:r>
          </a:p>
          <a:p>
            <a:pPr marL="74295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The collected data forms a valuable baseline for future analysis and trend prediction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887947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AC49-55DE-4D4B-92AA-01D286577D28}"/>
              </a:ext>
            </a:extLst>
          </p:cNvPr>
          <p:cNvSpPr>
            <a:spLocks noGrp="1"/>
          </p:cNvSpPr>
          <p:nvPr>
            <p:ph type="title"/>
          </p:nvPr>
        </p:nvSpPr>
        <p:spPr>
          <a:xfrm>
            <a:off x="1189730" y="2980010"/>
            <a:ext cx="9812539" cy="897979"/>
          </a:xfrm>
        </p:spPr>
        <p:txBody>
          <a:bodyPr>
            <a:normAutofit/>
          </a:bodyPr>
          <a:lstStyle/>
          <a:p>
            <a:pPr algn="ctr"/>
            <a:r>
              <a:rPr lang="en-US" dirty="0">
                <a:effectLst/>
                <a:latin typeface="Calibri" panose="020F0502020204030204" pitchFamily="34" charset="0"/>
                <a:ea typeface="Calibri" panose="020F0502020204030204" pitchFamily="34" charset="0"/>
                <a:cs typeface="Times New Roman" panose="02020603050405020304" pitchFamily="18" charset="0"/>
              </a:rPr>
              <a:t>System Demonstration</a:t>
            </a:r>
            <a:endParaRPr lang="en-US" dirty="0"/>
          </a:p>
        </p:txBody>
      </p:sp>
    </p:spTree>
    <p:extLst>
      <p:ext uri="{BB962C8B-B14F-4D97-AF65-F5344CB8AC3E}">
        <p14:creationId xmlns:p14="http://schemas.microsoft.com/office/powerpoint/2010/main" val="1706993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E51DD-A918-4A60-B6F0-6D10916E85DE}"/>
              </a:ext>
            </a:extLst>
          </p:cNvPr>
          <p:cNvSpPr>
            <a:spLocks noGrp="1"/>
          </p:cNvSpPr>
          <p:nvPr>
            <p:ph type="title"/>
          </p:nvPr>
        </p:nvSpPr>
        <p:spPr/>
        <p:txBody>
          <a:bodyPr>
            <a:normAutofit fontScale="90000"/>
          </a:bodyPr>
          <a:lstStyle/>
          <a:p>
            <a:pPr marL="342900" marR="0" lvl="0" indent="-342900">
              <a:lnSpc>
                <a:spcPct val="115000"/>
              </a:lnSpc>
              <a:spcBef>
                <a:spcPts val="0"/>
              </a:spcBef>
              <a:spcAft>
                <a:spcPts val="800"/>
              </a:spcAft>
              <a:tabLst>
                <a:tab pos="457200" algn="l"/>
              </a:tabLst>
            </a:pPr>
            <a:r>
              <a:rPr lang="en-US" sz="3200" kern="100" dirty="0">
                <a:effectLst/>
                <a:latin typeface="Calibri" panose="020F0502020204030204" pitchFamily="34" charset="0"/>
                <a:ea typeface="Calibri" panose="020F0502020204030204" pitchFamily="34" charset="0"/>
                <a:cs typeface="Times New Roman" panose="02020603050405020304" pitchFamily="18" charset="0"/>
              </a:rPr>
              <a:t>Challenges &amp; Resolutions</a:t>
            </a:r>
            <a:br>
              <a:rPr lang="en-US"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2590D36C-0AA4-4C9F-BB00-F0453011DF01}"/>
              </a:ext>
            </a:extLst>
          </p:cNvPr>
          <p:cNvSpPr>
            <a:spLocks noGrp="1"/>
          </p:cNvSpPr>
          <p:nvPr>
            <p:ph type="body" sz="quarter" idx="10"/>
          </p:nvPr>
        </p:nvSpPr>
        <p:spPr>
          <a:xfrm>
            <a:off x="688975" y="1257472"/>
            <a:ext cx="9812338" cy="4883351"/>
          </a:xfrm>
        </p:spPr>
        <p:txBody>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Content: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Challenge: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Initial Sensor Availability &amp; pH Sensor Malfunction.</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Resolution: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Extensive vendor search (</a:t>
            </a:r>
            <a:r>
              <a:rPr lang="en-US" sz="1600" kern="100" dirty="0" err="1">
                <a:effectLst/>
                <a:latin typeface="Calibri" panose="020F0502020204030204" pitchFamily="34" charset="0"/>
                <a:ea typeface="Calibri" panose="020F0502020204030204" pitchFamily="34" charset="0"/>
                <a:cs typeface="Times New Roman" panose="02020603050405020304" pitchFamily="18" charset="0"/>
              </a:rPr>
              <a:t>Voltaat</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partnership), support from project supervisor/IT dept for replacement (though delayed).</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Challenge: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Platform Instability (Arduino IoT Cloud data loss).</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Resolution: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Implemented robust local backup strategy for configurations and shifted visualization to Python locally.</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Challenge: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Sensor Calibration &amp; Data Accuracy (esp. pH).</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Resolution: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Followed datasheets, conducted controlled experiments, validated against known standards. Acknowledged limitations with final pH accuracy.</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Challenge:</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Accessing Real Groundwater Wells.</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Resolution: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Conducted all testing in a controlled lab environment using simulated conditions.</a:t>
            </a:r>
          </a:p>
          <a:p>
            <a:endParaRPr lang="en-US" sz="1800" dirty="0"/>
          </a:p>
        </p:txBody>
      </p:sp>
    </p:spTree>
    <p:extLst>
      <p:ext uri="{BB962C8B-B14F-4D97-AF65-F5344CB8AC3E}">
        <p14:creationId xmlns:p14="http://schemas.microsoft.com/office/powerpoint/2010/main" val="248967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6C98-BB07-4FB9-B94C-5F0DE98E6DD5}"/>
              </a:ext>
            </a:extLst>
          </p:cNvPr>
          <p:cNvSpPr>
            <a:spLocks noGrp="1"/>
          </p:cNvSpPr>
          <p:nvPr>
            <p:ph type="title"/>
          </p:nvPr>
        </p:nvSpPr>
        <p:spPr>
          <a:xfrm>
            <a:off x="688623" y="462302"/>
            <a:ext cx="9812539" cy="897979"/>
          </a:xfrm>
        </p:spPr>
        <p:txBody>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Conclusions</a:t>
            </a:r>
            <a:endParaRPr lang="en-US" dirty="0"/>
          </a:p>
        </p:txBody>
      </p:sp>
      <p:sp>
        <p:nvSpPr>
          <p:cNvPr id="3" name="Text Placeholder 2">
            <a:extLst>
              <a:ext uri="{FF2B5EF4-FFF2-40B4-BE49-F238E27FC236}">
                <a16:creationId xmlns:a16="http://schemas.microsoft.com/office/drawing/2014/main" id="{1A98F0B6-6940-430C-9823-06E660499BD3}"/>
              </a:ext>
            </a:extLst>
          </p:cNvPr>
          <p:cNvSpPr>
            <a:spLocks noGrp="1"/>
          </p:cNvSpPr>
          <p:nvPr>
            <p:ph type="body" sz="quarter" idx="10"/>
          </p:nvPr>
        </p:nvSpPr>
        <p:spPr/>
        <p:txBody>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Content:</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project successfully demonstrated the feasibility and effectiveness of an IoT-based system for continuous, real-time groundwater monitoring in the context of Qatar.</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system addresses key limitations of traditional methods by providing timely data, intuitive visualizations, and automated alerts.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Key contributions include the fully functional monitoring framework, the user-friendly dashboard, and the integrated alert system.</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work provides a foundation for more proactive, efficient, and data-driven groundwater resource management.</a:t>
            </a:r>
          </a:p>
        </p:txBody>
      </p:sp>
    </p:spTree>
    <p:extLst>
      <p:ext uri="{BB962C8B-B14F-4D97-AF65-F5344CB8AC3E}">
        <p14:creationId xmlns:p14="http://schemas.microsoft.com/office/powerpoint/2010/main" val="1929826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0853-DE8C-4E40-96C0-7DD68DBBDF63}"/>
              </a:ext>
            </a:extLst>
          </p:cNvPr>
          <p:cNvSpPr>
            <a:spLocks noGrp="1"/>
          </p:cNvSpPr>
          <p:nvPr>
            <p:ph type="title"/>
          </p:nvPr>
        </p:nvSpPr>
        <p:spPr>
          <a:xfrm>
            <a:off x="812610" y="567009"/>
            <a:ext cx="9812539" cy="897979"/>
          </a:xfrm>
        </p:spPr>
        <p:txBody>
          <a:bodyPr>
            <a:normAutofit fontScale="90000"/>
          </a:bodyPr>
          <a:lstStyle/>
          <a:p>
            <a:pPr marL="342900" marR="0" lvl="0" indent="-342900">
              <a:lnSpc>
                <a:spcPct val="115000"/>
              </a:lnSpc>
              <a:spcBef>
                <a:spcPts val="0"/>
              </a:spcBef>
              <a:spcAft>
                <a:spcPts val="800"/>
              </a:spcAft>
              <a:tabLst>
                <a:tab pos="457200" algn="l"/>
              </a:tabLst>
            </a:pPr>
            <a:r>
              <a:rPr lang="en-US" sz="3200" kern="100" dirty="0">
                <a:effectLst/>
                <a:latin typeface="Calibri" panose="020F0502020204030204" pitchFamily="34" charset="0"/>
                <a:ea typeface="Calibri" panose="020F0502020204030204" pitchFamily="34" charset="0"/>
                <a:cs typeface="Times New Roman" panose="02020603050405020304" pitchFamily="18" charset="0"/>
              </a:rPr>
              <a:t>Future Work &amp; Recommendations</a:t>
            </a:r>
            <a:br>
              <a:rPr lang="en-US"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9176C549-3144-4BB5-9CF1-9FAAAB78CE6B}"/>
              </a:ext>
            </a:extLst>
          </p:cNvPr>
          <p:cNvSpPr>
            <a:spLocks noGrp="1"/>
          </p:cNvSpPr>
          <p:nvPr>
            <p:ph type="body" sz="quarter" idx="10"/>
          </p:nvPr>
        </p:nvSpPr>
        <p:spPr/>
        <p:txBody>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Content: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Expand Sensor Network: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Deploy sensors at multiple strategic locations across Qatar for comprehensive coverage.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Enhance Predictive Analytics: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Implement machine learning algorithms to forecast water quality trends and predict potential contamination events.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Integrate with Existing Systems: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Connect the IoT platform with national water management infrastructure for automated control and optimization.</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Develop Mobile Application: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Create mobile apps for stakeholders to access real-time data and receive alerts conveniently on smartphones/tablets.</a:t>
            </a:r>
          </a:p>
          <a:p>
            <a:endParaRPr lang="en-US" sz="1800" dirty="0"/>
          </a:p>
        </p:txBody>
      </p:sp>
    </p:spTree>
    <p:extLst>
      <p:ext uri="{BB962C8B-B14F-4D97-AF65-F5344CB8AC3E}">
        <p14:creationId xmlns:p14="http://schemas.microsoft.com/office/powerpoint/2010/main" val="11950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5A85AC85-13EA-F97B-C819-E9AAF6505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BC083D-A8F4-EE3D-A0F1-50D899415550}"/>
              </a:ext>
            </a:extLst>
          </p:cNvPr>
          <p:cNvSpPr>
            <a:spLocks noGrp="1"/>
          </p:cNvSpPr>
          <p:nvPr>
            <p:ph type="title"/>
          </p:nvPr>
        </p:nvSpPr>
        <p:spPr/>
        <p:txBody>
          <a:bodyPr>
            <a:normAutofit fontScale="90000"/>
          </a:bodyPr>
          <a:lstStyle/>
          <a:p>
            <a:r>
              <a:rPr lang="en-US" sz="4400" dirty="0">
                <a:effectLst/>
                <a:ea typeface="Calibri" panose="020F0502020204030204" pitchFamily="34" charset="0"/>
              </a:rPr>
              <a:t>Presentation Outline</a:t>
            </a:r>
            <a:br>
              <a:rPr lang="en-US" sz="4400" dirty="0"/>
            </a:br>
            <a:endParaRPr lang="en-US" sz="4400" dirty="0"/>
          </a:p>
        </p:txBody>
      </p:sp>
      <p:sp>
        <p:nvSpPr>
          <p:cNvPr id="3" name="Content Placeholder 2">
            <a:extLst>
              <a:ext uri="{FF2B5EF4-FFF2-40B4-BE49-F238E27FC236}">
                <a16:creationId xmlns:a16="http://schemas.microsoft.com/office/drawing/2014/main" id="{AE1A5A61-5C77-4090-DB1E-DF46A39F6939}"/>
              </a:ext>
            </a:extLst>
          </p:cNvPr>
          <p:cNvSpPr>
            <a:spLocks noGrp="1"/>
          </p:cNvSpPr>
          <p:nvPr>
            <p:ph type="body" sz="quarter" idx="10"/>
          </p:nvPr>
        </p:nvSpPr>
        <p:spPr>
          <a:xfrm>
            <a:off x="612949" y="1711347"/>
            <a:ext cx="10966102" cy="4250182"/>
          </a:xfrm>
        </p:spPr>
        <p:txBody>
          <a:bodyPr numCol="2"/>
          <a:lstStyle/>
          <a:p>
            <a:pPr marL="742950" lvl="1" indent="-285750">
              <a:spcBef>
                <a:spcPts val="1000"/>
              </a:spcBef>
              <a:spcAft>
                <a:spcPts val="800"/>
              </a:spcAft>
              <a:buSzPts val="1000"/>
              <a:buFont typeface="Arial" panose="020B0604020202020204" pitchFamily="34" charset="0"/>
              <a:buChar char="o"/>
              <a:tabLst>
                <a:tab pos="914400" algn="l"/>
              </a:tabLst>
            </a:pPr>
            <a:r>
              <a:rPr lang="en-US" sz="1400" b="1" dirty="0">
                <a:latin typeface="Arial" panose="020B0604020202020204" pitchFamily="34" charset="0"/>
                <a:cs typeface="Arial" panose="020B0604020202020204" pitchFamily="34" charset="0"/>
              </a:rPr>
              <a:t>Introduction </a:t>
            </a:r>
          </a:p>
          <a:p>
            <a:pPr marL="742950" marR="0" lvl="1" indent="-285750">
              <a:spcBef>
                <a:spcPts val="1000"/>
              </a:spcBef>
              <a:spcAft>
                <a:spcPts val="800"/>
              </a:spcAft>
              <a:buSzPts val="1000"/>
              <a:buFont typeface="Arial" panose="020B0604020202020204" pitchFamily="34" charset="0"/>
              <a:buChar char="o"/>
              <a:tabLst>
                <a:tab pos="914400" algn="l"/>
              </a:tabLst>
            </a:pPr>
            <a:r>
              <a:rPr lang="en-US" sz="1400" b="1" dirty="0">
                <a:latin typeface="Arial" panose="020B0604020202020204" pitchFamily="34" charset="0"/>
                <a:cs typeface="Arial" panose="020B0604020202020204" pitchFamily="34" charset="0"/>
              </a:rPr>
              <a:t>Project Scope </a:t>
            </a:r>
          </a:p>
          <a:p>
            <a:pPr marL="742950" marR="0" lvl="1" indent="-285750">
              <a:spcBef>
                <a:spcPts val="1000"/>
              </a:spcBef>
              <a:spcAft>
                <a:spcPts val="800"/>
              </a:spcAft>
              <a:buSzPts val="1000"/>
              <a:buFont typeface="Arial" panose="020B0604020202020204" pitchFamily="34" charset="0"/>
              <a:buChar char="o"/>
              <a:tabLst>
                <a:tab pos="914400" algn="l"/>
              </a:tabLst>
            </a:pPr>
            <a:r>
              <a:rPr lang="en-US" sz="1400" b="1" dirty="0">
                <a:latin typeface="Arial" panose="020B0604020202020204" pitchFamily="34" charset="0"/>
                <a:cs typeface="Arial" panose="020B0604020202020204" pitchFamily="34" charset="0"/>
              </a:rPr>
              <a:t>Background / Existing Solutions </a:t>
            </a:r>
          </a:p>
          <a:p>
            <a:pPr marL="742950" marR="0" lvl="1" indent="-285750">
              <a:spcBef>
                <a:spcPts val="1000"/>
              </a:spcBef>
              <a:spcAft>
                <a:spcPts val="800"/>
              </a:spcAft>
              <a:buSzPts val="1000"/>
              <a:buFont typeface="Arial" panose="020B0604020202020204" pitchFamily="34" charset="0"/>
              <a:buChar char="o"/>
              <a:tabLst>
                <a:tab pos="914400" algn="l"/>
              </a:tabLst>
            </a:pPr>
            <a:r>
              <a:rPr lang="en-US" sz="1400" b="1" dirty="0">
                <a:latin typeface="Arial" panose="020B0604020202020204" pitchFamily="34" charset="0"/>
                <a:cs typeface="Arial" panose="020B0604020202020204" pitchFamily="34" charset="0"/>
              </a:rPr>
              <a:t>Methodology </a:t>
            </a:r>
          </a:p>
          <a:p>
            <a:pPr marL="742950" marR="0" lvl="1" indent="-285750">
              <a:spcBef>
                <a:spcPts val="1000"/>
              </a:spcBef>
              <a:spcAft>
                <a:spcPts val="800"/>
              </a:spcAft>
              <a:buSzPts val="1000"/>
              <a:buFont typeface="Arial" panose="020B0604020202020204" pitchFamily="34" charset="0"/>
              <a:buChar char="o"/>
              <a:tabLst>
                <a:tab pos="914400" algn="l"/>
              </a:tabLst>
            </a:pPr>
            <a:r>
              <a:rPr lang="en-US" sz="1400" b="1" dirty="0">
                <a:latin typeface="Arial" panose="020B0604020202020204" pitchFamily="34" charset="0"/>
                <a:cs typeface="Arial" panose="020B0604020202020204" pitchFamily="34" charset="0"/>
              </a:rPr>
              <a:t>Outcomes / Deliverables / Results &amp; Discussion </a:t>
            </a:r>
          </a:p>
          <a:p>
            <a:pPr marL="742950" marR="0" lvl="1" indent="-285750">
              <a:spcBef>
                <a:spcPts val="1000"/>
              </a:spcBef>
              <a:spcAft>
                <a:spcPts val="800"/>
              </a:spcAft>
              <a:buSzPts val="1000"/>
              <a:buFont typeface="Arial" panose="020B0604020202020204" pitchFamily="34" charset="0"/>
              <a:buChar char="o"/>
              <a:tabLst>
                <a:tab pos="914400" algn="l"/>
              </a:tabLst>
            </a:pPr>
            <a:r>
              <a:rPr lang="en-US" sz="1400" b="1" dirty="0">
                <a:latin typeface="Arial" panose="020B0604020202020204" pitchFamily="34" charset="0"/>
                <a:cs typeface="Arial" panose="020B0604020202020204" pitchFamily="34" charset="0"/>
              </a:rPr>
              <a:t>Challenges Encountered &amp; Resolution </a:t>
            </a:r>
          </a:p>
          <a:p>
            <a:pPr marL="742950" marR="0" lvl="1" indent="-285750">
              <a:spcBef>
                <a:spcPts val="1000"/>
              </a:spcBef>
              <a:spcAft>
                <a:spcPts val="800"/>
              </a:spcAft>
              <a:buSzPts val="1000"/>
              <a:buFont typeface="Arial" panose="020B0604020202020204" pitchFamily="34" charset="0"/>
              <a:buChar char="o"/>
              <a:tabLst>
                <a:tab pos="914400" algn="l"/>
              </a:tabLst>
            </a:pPr>
            <a:r>
              <a:rPr lang="en-US" sz="1400" b="1" dirty="0">
                <a:latin typeface="Arial" panose="020B0604020202020204" pitchFamily="34" charset="0"/>
                <a:cs typeface="Arial" panose="020B0604020202020204" pitchFamily="34" charset="0"/>
              </a:rPr>
              <a:t>Conclusions &amp; Future Work </a:t>
            </a:r>
          </a:p>
          <a:p>
            <a:pPr marL="742950" marR="0" lvl="1" indent="-285750">
              <a:spcBef>
                <a:spcPts val="1000"/>
              </a:spcBef>
              <a:spcAft>
                <a:spcPts val="800"/>
              </a:spcAft>
              <a:buSzPts val="1000"/>
              <a:buFont typeface="Arial" panose="020B0604020202020204" pitchFamily="34" charset="0"/>
              <a:buChar char="o"/>
              <a:tabLst>
                <a:tab pos="914400" algn="l"/>
              </a:tabLst>
            </a:pPr>
            <a:r>
              <a:rPr lang="en-US" sz="1400" b="1" dirty="0">
                <a:latin typeface="Arial" panose="020B0604020202020204" pitchFamily="34" charset="0"/>
                <a:cs typeface="Arial" panose="020B0604020202020204" pitchFamily="34" charset="0"/>
              </a:rPr>
              <a:t>Gantt Chart </a:t>
            </a:r>
          </a:p>
          <a:p>
            <a:pPr marL="742950" marR="0" lvl="1" indent="-285750">
              <a:spcBef>
                <a:spcPts val="1000"/>
              </a:spcBef>
              <a:spcAft>
                <a:spcPts val="800"/>
              </a:spcAft>
              <a:buSzPts val="1000"/>
              <a:buFont typeface="Arial" panose="020B0604020202020204" pitchFamily="34" charset="0"/>
              <a:buChar char="o"/>
              <a:tabLst>
                <a:tab pos="914400" algn="l"/>
              </a:tabLst>
            </a:pPr>
            <a:r>
              <a:rPr lang="en-US" sz="1400" b="1" dirty="0">
                <a:latin typeface="Arial" panose="020B0604020202020204" pitchFamily="34" charset="0"/>
                <a:cs typeface="Arial" panose="020B0604020202020204" pitchFamily="34" charset="0"/>
              </a:rPr>
              <a:t>References </a:t>
            </a:r>
          </a:p>
          <a:p>
            <a:pPr marL="742950" marR="0" lvl="1" indent="-285750">
              <a:spcBef>
                <a:spcPts val="1000"/>
              </a:spcBef>
              <a:spcAft>
                <a:spcPts val="800"/>
              </a:spcAft>
              <a:buSzPts val="1000"/>
              <a:buFont typeface="Arial" panose="020B0604020202020204" pitchFamily="34" charset="0"/>
              <a:buChar char="o"/>
              <a:tabLst>
                <a:tab pos="914400" algn="l"/>
              </a:tabLst>
            </a:pPr>
            <a:r>
              <a:rPr lang="en-US" sz="1400" b="1" dirty="0">
                <a:latin typeface="Arial" panose="020B0604020202020204" pitchFamily="34" charset="0"/>
                <a:cs typeface="Arial" panose="020B0604020202020204" pitchFamily="34" charset="0"/>
              </a:rPr>
              <a:t>Q&amp;A</a:t>
            </a:r>
          </a:p>
          <a:p>
            <a:pPr algn="just"/>
            <a:endParaRPr lang="en-US" dirty="0"/>
          </a:p>
        </p:txBody>
      </p:sp>
    </p:spTree>
    <p:extLst>
      <p:ext uri="{BB962C8B-B14F-4D97-AF65-F5344CB8AC3E}">
        <p14:creationId xmlns:p14="http://schemas.microsoft.com/office/powerpoint/2010/main" val="288641488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5641-9869-4C58-A603-ECFE0CEEC27F}"/>
              </a:ext>
            </a:extLst>
          </p:cNvPr>
          <p:cNvSpPr>
            <a:spLocks noGrp="1"/>
          </p:cNvSpPr>
          <p:nvPr>
            <p:ph type="title"/>
          </p:nvPr>
        </p:nvSpPr>
        <p:spPr/>
        <p:txBody>
          <a:bodyPr/>
          <a:lstStyle/>
          <a:p>
            <a:r>
              <a:rPr lang="en-US" dirty="0"/>
              <a:t>Acknowledgement</a:t>
            </a:r>
          </a:p>
        </p:txBody>
      </p:sp>
      <p:sp>
        <p:nvSpPr>
          <p:cNvPr id="3" name="Text Placeholder 2">
            <a:extLst>
              <a:ext uri="{FF2B5EF4-FFF2-40B4-BE49-F238E27FC236}">
                <a16:creationId xmlns:a16="http://schemas.microsoft.com/office/drawing/2014/main" id="{6E0A4A41-BF4D-4F5D-81F9-BDB580D05B0C}"/>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The project team would like to express sincere gratitude to the faculty and staff of the collage of Computing and Information Technology at UDST for their continuous support, guidance, and valuable feedback throughout the development of this graduation project. Special thanks to our project supervisor, Mr. Ala </a:t>
            </a:r>
            <a:r>
              <a:rPr lang="en-US" dirty="0" err="1"/>
              <a:t>Gouissem</a:t>
            </a:r>
            <a:r>
              <a:rPr lang="en-US" dirty="0"/>
              <a:t>, for his expert advice and encouragement at every stage.</a:t>
            </a:r>
          </a:p>
        </p:txBody>
      </p:sp>
    </p:spTree>
    <p:extLst>
      <p:ext uri="{BB962C8B-B14F-4D97-AF65-F5344CB8AC3E}">
        <p14:creationId xmlns:p14="http://schemas.microsoft.com/office/powerpoint/2010/main" val="305878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15CC-4673-4F4D-9318-75AFDF395878}"/>
              </a:ext>
            </a:extLst>
          </p:cNvPr>
          <p:cNvSpPr>
            <a:spLocks noGrp="1"/>
          </p:cNvSpPr>
          <p:nvPr>
            <p:ph type="title"/>
          </p:nvPr>
        </p:nvSpPr>
        <p:spPr/>
        <p:txBody>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Key References</a:t>
            </a:r>
            <a:endParaRPr lang="en-US" dirty="0"/>
          </a:p>
        </p:txBody>
      </p:sp>
      <p:sp>
        <p:nvSpPr>
          <p:cNvPr id="3" name="Text Placeholder 2">
            <a:extLst>
              <a:ext uri="{FF2B5EF4-FFF2-40B4-BE49-F238E27FC236}">
                <a16:creationId xmlns:a16="http://schemas.microsoft.com/office/drawing/2014/main" id="{3EE73830-41BE-498B-8C94-3DCAB26391FB}"/>
              </a:ext>
            </a:extLst>
          </p:cNvPr>
          <p:cNvSpPr>
            <a:spLocks noGrp="1"/>
          </p:cNvSpPr>
          <p:nvPr>
            <p:ph type="body" sz="quarter" idx="10"/>
          </p:nvPr>
        </p:nvSpPr>
        <p:spPr/>
        <p:txBody>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Content:</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Arduino. (n.d.).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Arduino MKR </a:t>
            </a:r>
            <a:r>
              <a:rPr lang="en-US" sz="1800" i="1" kern="100" dirty="0" err="1">
                <a:effectLst/>
                <a:latin typeface="Calibri" panose="020F0502020204030204" pitchFamily="34" charset="0"/>
                <a:ea typeface="Calibri" panose="020F0502020204030204" pitchFamily="34" charset="0"/>
                <a:cs typeface="Times New Roman" panose="02020603050405020304" pitchFamily="18" charset="0"/>
              </a:rPr>
              <a:t>WiFi</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1010.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Python Software Foundation. (n.d.).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Python.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&amp; Relevant Libraries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Tkinter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Matplotlib, Seaborn).</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World Health Organization (WHO). (2023).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Drinking-water.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Planning and Statistics Authority - Qatar. (2022).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Qatar National Vision 2030.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MongoDB. (n.d.).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What is MongoDB?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(Note: A full list is available in the project report.)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b="1" dirty="0"/>
          </a:p>
        </p:txBody>
      </p:sp>
    </p:spTree>
    <p:extLst>
      <p:ext uri="{BB962C8B-B14F-4D97-AF65-F5344CB8AC3E}">
        <p14:creationId xmlns:p14="http://schemas.microsoft.com/office/powerpoint/2010/main" val="203993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89629-5849-CB5C-7606-68F15E17988B}"/>
              </a:ext>
            </a:extLst>
          </p:cNvPr>
          <p:cNvSpPr>
            <a:spLocks noGrp="1"/>
          </p:cNvSpPr>
          <p:nvPr>
            <p:ph type="title"/>
          </p:nvPr>
        </p:nvSpPr>
        <p:spPr/>
        <p:txBody>
          <a:bodyPr/>
          <a:lstStyle/>
          <a:p>
            <a:r>
              <a:rPr lang="en-US" dirty="0"/>
              <a:t>Code Availability &amp; Demo</a:t>
            </a:r>
          </a:p>
        </p:txBody>
      </p:sp>
      <p:sp>
        <p:nvSpPr>
          <p:cNvPr id="3" name="Text Placeholder 2">
            <a:extLst>
              <a:ext uri="{FF2B5EF4-FFF2-40B4-BE49-F238E27FC236}">
                <a16:creationId xmlns:a16="http://schemas.microsoft.com/office/drawing/2014/main" id="{285EB961-3490-C95C-6502-DC3CCD59E3AE}"/>
              </a:ext>
            </a:extLst>
          </p:cNvPr>
          <p:cNvSpPr>
            <a:spLocks noGrp="1"/>
          </p:cNvSpPr>
          <p:nvPr>
            <p:ph type="body" sz="quarter" idx="10"/>
          </p:nvPr>
        </p:nvSpPr>
        <p:spPr>
          <a:xfrm>
            <a:off x="428998" y="1375779"/>
            <a:ext cx="6841378" cy="4327538"/>
          </a:xfrm>
        </p:spPr>
        <p:txBody>
          <a:bodyPr/>
          <a:lstStyle/>
          <a:p>
            <a:pPr marL="342900" indent="-342900">
              <a:lnSpc>
                <a:spcPct val="150000"/>
              </a:lnSpc>
              <a:buFont typeface="Arial" panose="020B0604020202020204" pitchFamily="34" charset="0"/>
              <a:buChar char="•"/>
            </a:pPr>
            <a:r>
              <a:rPr lang="en-US" b="1" i="0" dirty="0">
                <a:effectLst/>
              </a:rPr>
              <a:t>Content:</a:t>
            </a:r>
            <a:endParaRPr lang="en-US" b="0" i="0" dirty="0">
              <a:effectLst/>
            </a:endParaRPr>
          </a:p>
          <a:p>
            <a:pPr marL="800100" lvl="1" indent="-342900">
              <a:lnSpc>
                <a:spcPct val="150000"/>
              </a:lnSpc>
              <a:buFont typeface="Wingdings" panose="05000000000000000000" pitchFamily="2" charset="2"/>
              <a:buChar char="Ø"/>
            </a:pPr>
            <a:r>
              <a:rPr lang="en-US" sz="2000" b="0" i="0" dirty="0">
                <a:solidFill>
                  <a:schemeClr val="accent1">
                    <a:lumMod val="75000"/>
                  </a:schemeClr>
                </a:solidFill>
                <a:effectLst/>
              </a:rPr>
              <a:t>Full source code and sample data available on GitHub:</a:t>
            </a:r>
          </a:p>
          <a:p>
            <a:pPr marL="800100" lvl="1" indent="-342900">
              <a:lnSpc>
                <a:spcPct val="150000"/>
              </a:lnSpc>
              <a:buFont typeface="Wingdings" panose="05000000000000000000" pitchFamily="2" charset="2"/>
              <a:buChar char="Ø"/>
            </a:pPr>
            <a:r>
              <a:rPr lang="en-US" sz="2000" b="0" i="0" dirty="0">
                <a:solidFill>
                  <a:schemeClr val="accent1">
                    <a:lumMod val="75000"/>
                  </a:schemeClr>
                </a:solidFill>
                <a:effectLst/>
              </a:rPr>
              <a:t>[Link: https://github.com/Mohamed-Elgamal-25/GroundwaterSystem.git]</a:t>
            </a:r>
          </a:p>
          <a:p>
            <a:endParaRPr lang="en-US" b="1" dirty="0"/>
          </a:p>
        </p:txBody>
      </p:sp>
      <p:pic>
        <p:nvPicPr>
          <p:cNvPr id="4" name="Picture 3" descr="A qr code on a white background">
            <a:extLst>
              <a:ext uri="{FF2B5EF4-FFF2-40B4-BE49-F238E27FC236}">
                <a16:creationId xmlns:a16="http://schemas.microsoft.com/office/drawing/2014/main" id="{660B40B3-026B-4306-D76C-104C4743D884}"/>
              </a:ext>
            </a:extLst>
          </p:cNvPr>
          <p:cNvPicPr>
            <a:picLocks noChangeAspect="1"/>
          </p:cNvPicPr>
          <p:nvPr/>
        </p:nvPicPr>
        <p:blipFill>
          <a:blip r:embed="rId2">
            <a:extLst>
              <a:ext uri="{28A0092B-C50C-407E-A947-70E740481C1C}">
                <a14:useLocalDpi xmlns:a14="http://schemas.microsoft.com/office/drawing/2010/main" val="0"/>
              </a:ext>
            </a:extLst>
          </a:blip>
          <a:srcRect r="3689"/>
          <a:stretch/>
        </p:blipFill>
        <p:spPr>
          <a:xfrm>
            <a:off x="7270376" y="1284742"/>
            <a:ext cx="4498987" cy="4509613"/>
          </a:xfrm>
          <a:prstGeom prst="rect">
            <a:avLst/>
          </a:prstGeom>
          <a:noFill/>
        </p:spPr>
      </p:pic>
    </p:spTree>
    <p:extLst>
      <p:ext uri="{BB962C8B-B14F-4D97-AF65-F5344CB8AC3E}">
        <p14:creationId xmlns:p14="http://schemas.microsoft.com/office/powerpoint/2010/main" val="629054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AD473-7BF9-EF58-4739-E626160CB4A5}"/>
              </a:ext>
            </a:extLst>
          </p:cNvPr>
          <p:cNvSpPr>
            <a:spLocks noGrp="1"/>
          </p:cNvSpPr>
          <p:nvPr>
            <p:ph type="title"/>
          </p:nvPr>
        </p:nvSpPr>
        <p:spPr/>
        <p:txBody>
          <a:bodyPr lIns="91440" tIns="45720" rIns="91440" bIns="45720" anchor="t"/>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Thank You &amp; Questions</a:t>
            </a:r>
            <a:endParaRPr lang="en-US" sz="3200" dirty="0"/>
          </a:p>
        </p:txBody>
      </p:sp>
    </p:spTree>
    <p:extLst>
      <p:ext uri="{BB962C8B-B14F-4D97-AF65-F5344CB8AC3E}">
        <p14:creationId xmlns:p14="http://schemas.microsoft.com/office/powerpoint/2010/main" val="4292384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A20F1-8FF7-4E78-9D92-91ABF99BC723}"/>
              </a:ext>
            </a:extLst>
          </p:cNvPr>
          <p:cNvPicPr>
            <a:picLocks noChangeAspect="1"/>
          </p:cNvPicPr>
          <p:nvPr/>
        </p:nvPicPr>
        <p:blipFill>
          <a:blip r:embed="rId2"/>
          <a:stretch>
            <a:fillRect/>
          </a:stretch>
        </p:blipFill>
        <p:spPr>
          <a:xfrm>
            <a:off x="6336406" y="0"/>
            <a:ext cx="5855594" cy="6858000"/>
          </a:xfrm>
          <a:prstGeom prst="rect">
            <a:avLst/>
          </a:prstGeom>
        </p:spPr>
      </p:pic>
      <p:sp>
        <p:nvSpPr>
          <p:cNvPr id="2" name="Title 1">
            <a:extLst>
              <a:ext uri="{FF2B5EF4-FFF2-40B4-BE49-F238E27FC236}">
                <a16:creationId xmlns:a16="http://schemas.microsoft.com/office/drawing/2014/main" id="{6328FAC0-959E-4AF0-B492-0E3207F27B2C}"/>
              </a:ext>
            </a:extLst>
          </p:cNvPr>
          <p:cNvSpPr>
            <a:spLocks noGrp="1"/>
          </p:cNvSpPr>
          <p:nvPr>
            <p:ph type="title"/>
          </p:nvPr>
        </p:nvSpPr>
        <p:spPr>
          <a:xfrm>
            <a:off x="791654" y="477799"/>
            <a:ext cx="9812539" cy="897979"/>
          </a:xfrm>
        </p:spPr>
        <p:txBody>
          <a:bodyPr/>
          <a:lstStyle/>
          <a:p>
            <a:r>
              <a:rPr lang="en-US" sz="3200" dirty="0">
                <a:effectLst/>
                <a:ea typeface="Calibri" panose="020F0502020204030204" pitchFamily="34" charset="0"/>
              </a:rPr>
              <a:t>Why Monitor Groundwater?</a:t>
            </a:r>
            <a:endParaRPr lang="en-US" dirty="0"/>
          </a:p>
        </p:txBody>
      </p:sp>
      <p:sp>
        <p:nvSpPr>
          <p:cNvPr id="3" name="Text Placeholder 2">
            <a:extLst>
              <a:ext uri="{FF2B5EF4-FFF2-40B4-BE49-F238E27FC236}">
                <a16:creationId xmlns:a16="http://schemas.microsoft.com/office/drawing/2014/main" id="{2F759C7C-9E9B-454E-B7E6-B707D10F8891}"/>
              </a:ext>
            </a:extLst>
          </p:cNvPr>
          <p:cNvSpPr>
            <a:spLocks noGrp="1"/>
          </p:cNvSpPr>
          <p:nvPr>
            <p:ph type="body" sz="quarter" idx="10"/>
          </p:nvPr>
        </p:nvSpPr>
        <p:spPr>
          <a:xfrm>
            <a:off x="141669" y="1375778"/>
            <a:ext cx="6980348" cy="5482222"/>
          </a:xfrm>
        </p:spPr>
        <p:txBody>
          <a:bodyPr>
            <a:normAutofit lnSpcReduction="10000"/>
          </a:bodyPr>
          <a:lstStyle/>
          <a:p>
            <a:pPr>
              <a:spcBef>
                <a:spcPts val="0"/>
              </a:spcBef>
              <a:spcAft>
                <a:spcPts val="0"/>
              </a:spcAft>
            </a:pPr>
            <a:endParaRPr lang="en-US" sz="1800" dirty="0">
              <a:effectLst/>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Water is essential for life, playing a crucial role in health, agriculture, and industry. </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Qatar relies heavily on groundwater and desalination due to its arid climate.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Water pollution poses risks to health and the environment. </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Arial" panose="020B0604020202020204" pitchFamily="34" charset="0"/>
                <a:ea typeface="Calibri" panose="020F0502020204030204" pitchFamily="34" charset="0"/>
                <a:cs typeface="Arial" panose="020B0604020202020204" pitchFamily="34" charset="0"/>
              </a:rPr>
              <a:t>Sources of contamination include agricultural runoff, industrial waste, untreated sewage, and potential salinity intrusion, threatening this vital resource.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endParaRPr lang="en-US" kern="100" dirty="0">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kern="100" dirty="0">
                <a:latin typeface="Arial" panose="020B0604020202020204" pitchFamily="34" charset="0"/>
                <a:ea typeface="Calibri" panose="020F0502020204030204" pitchFamily="34" charset="0"/>
                <a:cs typeface="Arial" panose="020B0604020202020204" pitchFamily="34" charset="0"/>
              </a:rPr>
              <a:t>N</a:t>
            </a:r>
            <a:r>
              <a:rPr lang="en-US" sz="1800" kern="100" dirty="0">
                <a:effectLst/>
                <a:latin typeface="Arial" panose="020B0604020202020204" pitchFamily="34" charset="0"/>
                <a:ea typeface="Calibri" panose="020F0502020204030204" pitchFamily="34" charset="0"/>
                <a:cs typeface="Arial" panose="020B0604020202020204" pitchFamily="34" charset="0"/>
              </a:rPr>
              <a:t>early 2 billion people lack access to safe drinking water, highlighting the universal importance of water quality.</a:t>
            </a:r>
          </a:p>
          <a:p>
            <a:endParaRPr lang="en-US" sz="1800" b="1" dirty="0"/>
          </a:p>
        </p:txBody>
      </p:sp>
    </p:spTree>
    <p:extLst>
      <p:ext uri="{BB962C8B-B14F-4D97-AF65-F5344CB8AC3E}">
        <p14:creationId xmlns:p14="http://schemas.microsoft.com/office/powerpoint/2010/main" val="5696688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4581-BEE1-44E3-9582-C2CD347E88A7}"/>
              </a:ext>
            </a:extLst>
          </p:cNvPr>
          <p:cNvSpPr>
            <a:spLocks noGrp="1"/>
          </p:cNvSpPr>
          <p:nvPr>
            <p:ph type="title"/>
          </p:nvPr>
        </p:nvSpPr>
        <p:spPr>
          <a:xfrm>
            <a:off x="907564" y="466203"/>
            <a:ext cx="9812539" cy="897979"/>
          </a:xfrm>
        </p:spPr>
        <p:txBody>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Bridging the Gap with Technology</a:t>
            </a:r>
            <a:endParaRPr lang="en-US" dirty="0"/>
          </a:p>
        </p:txBody>
      </p:sp>
      <p:sp>
        <p:nvSpPr>
          <p:cNvPr id="3" name="Text Placeholder 2">
            <a:extLst>
              <a:ext uri="{FF2B5EF4-FFF2-40B4-BE49-F238E27FC236}">
                <a16:creationId xmlns:a16="http://schemas.microsoft.com/office/drawing/2014/main" id="{8F7CAAC3-09E9-4C14-82F0-21A94A337C1B}"/>
              </a:ext>
            </a:extLst>
          </p:cNvPr>
          <p:cNvSpPr>
            <a:spLocks noGrp="1"/>
          </p:cNvSpPr>
          <p:nvPr>
            <p:ph type="body" sz="quarter" idx="10"/>
          </p:nvPr>
        </p:nvSpPr>
        <p:spPr>
          <a:xfrm>
            <a:off x="238215" y="1705708"/>
            <a:ext cx="8918664" cy="5152291"/>
          </a:xfrm>
        </p:spPr>
        <p:txBody>
          <a:bodyPr/>
          <a:lstStyle/>
          <a:p>
            <a:pPr>
              <a:spcBef>
                <a:spcPts val="0"/>
              </a:spcBef>
              <a:spcAft>
                <a:spcPts val="0"/>
              </a:spcAft>
            </a:pPr>
            <a:endParaRPr lang="en-US" sz="1800" dirty="0"/>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Traditional monitoring methods often involve delays (manual sampling, lab testing), making them reactive rather than proactive. </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endParaRPr lang="en-US" sz="1800" dirty="0">
              <a:latin typeface="Arial" panose="020B0604020202020204" pitchFamily="34" charset="0"/>
              <a:cs typeface="Arial" panose="020B0604020202020204" pitchFamily="34"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Our project focuses on using an IoT sensor network to provide a real-time groundwater level and quality monitoring dashboard.</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endParaRPr lang="en-US" sz="1800" dirty="0">
              <a:latin typeface="Arial" panose="020B0604020202020204" pitchFamily="34" charset="0"/>
              <a:cs typeface="Arial" panose="020B0604020202020204" pitchFamily="34"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This approach aims to deliver continuous data and instant insights, enabling faster responses to potential contamination events. </a:t>
            </a:r>
            <a:endParaRPr lang="en-US" dirty="0"/>
          </a:p>
        </p:txBody>
      </p:sp>
      <p:pic>
        <p:nvPicPr>
          <p:cNvPr id="1026" name="Picture 2" descr="Image result for lab test water">
            <a:extLst>
              <a:ext uri="{FF2B5EF4-FFF2-40B4-BE49-F238E27FC236}">
                <a16:creationId xmlns:a16="http://schemas.microsoft.com/office/drawing/2014/main" id="{DB551131-22AA-456F-8F7B-2C27FA107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2481" y="1522719"/>
            <a:ext cx="24860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nual sampling of water ">
            <a:extLst>
              <a:ext uri="{FF2B5EF4-FFF2-40B4-BE49-F238E27FC236}">
                <a16:creationId xmlns:a16="http://schemas.microsoft.com/office/drawing/2014/main" id="{F440E080-9E0B-43BD-9453-E9B1795FE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0687" y="3761734"/>
            <a:ext cx="2952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1000"/>
                                        <p:tgtEl>
                                          <p:spTgt spid="1028"/>
                                        </p:tgtEl>
                                      </p:cBhvr>
                                    </p:animEffect>
                                    <p:anim calcmode="lin" valueType="num">
                                      <p:cBhvr>
                                        <p:cTn id="15" dur="1000" fill="hold"/>
                                        <p:tgtEl>
                                          <p:spTgt spid="1028"/>
                                        </p:tgtEl>
                                        <p:attrNameLst>
                                          <p:attrName>ppt_x</p:attrName>
                                        </p:attrNameLst>
                                      </p:cBhvr>
                                      <p:tavLst>
                                        <p:tav tm="0">
                                          <p:val>
                                            <p:strVal val="#ppt_x"/>
                                          </p:val>
                                        </p:tav>
                                        <p:tav tm="100000">
                                          <p:val>
                                            <p:strVal val="#ppt_x"/>
                                          </p:val>
                                        </p:tav>
                                      </p:tavLst>
                                    </p:anim>
                                    <p:anim calcmode="lin" valueType="num">
                                      <p:cBhvr>
                                        <p:cTn id="1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83CC-2798-43D8-B2BE-0545BEE75A42}"/>
              </a:ext>
            </a:extLst>
          </p:cNvPr>
          <p:cNvSpPr>
            <a:spLocks noGrp="1"/>
          </p:cNvSpPr>
          <p:nvPr>
            <p:ph type="title"/>
          </p:nvPr>
        </p:nvSpPr>
        <p:spPr>
          <a:xfrm>
            <a:off x="971959" y="517718"/>
            <a:ext cx="9812539" cy="897979"/>
          </a:xfrm>
        </p:spPr>
        <p:txBody>
          <a:bodyPr>
            <a:normAutofit fontScale="90000"/>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Project Scope &amp; Objectives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62DEBEEF-392C-4810-B1E7-DEC75C4CDD81}"/>
              </a:ext>
            </a:extLst>
          </p:cNvPr>
          <p:cNvSpPr>
            <a:spLocks noGrp="1"/>
          </p:cNvSpPr>
          <p:nvPr>
            <p:ph type="body" sz="quarter" idx="10"/>
          </p:nvPr>
        </p:nvSpPr>
        <p:spPr>
          <a:xfrm>
            <a:off x="688623" y="964913"/>
            <a:ext cx="9812338" cy="4928174"/>
          </a:xfrm>
        </p:spPr>
        <p:txBody>
          <a:bodyPr/>
          <a:lstStyle/>
          <a:p>
            <a:pPr>
              <a:spcBef>
                <a:spcPts val="0"/>
              </a:spcBef>
              <a:spcAft>
                <a:spcPts val="0"/>
              </a:spcAft>
            </a:pPr>
            <a:endParaRPr lang="en-US" dirty="0">
              <a:effectLst/>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Problem Addressed: The absence of an efficient, continuous monitoring framework for groundwater in Qatar.</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Our Solution: A real-time IoT-based groundwater level and quality monitoring system.</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Key Parameters Monitored: pH, Turbidity, Temperature, Total Dissolved Solids (TDS), Oxidation-Reduction Potential (ORP), Water Level.</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Main Objectives:</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Develop and deploy the real-time IoT monitoring framework.</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Design a comprehensive dashboard for real-time and historical data visualization.</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Implement an automated alert system for anomalies.</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Improve water resource management efficiency and cost-effectiveness.</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Enhance public health protection via early detection.</a:t>
            </a:r>
          </a:p>
          <a:p>
            <a:endParaRPr lang="en-US" dirty="0"/>
          </a:p>
        </p:txBody>
      </p:sp>
    </p:spTree>
    <p:extLst>
      <p:ext uri="{BB962C8B-B14F-4D97-AF65-F5344CB8AC3E}">
        <p14:creationId xmlns:p14="http://schemas.microsoft.com/office/powerpoint/2010/main" val="328695393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E60C-9233-4E07-8DFA-8B616BF41185}"/>
              </a:ext>
            </a:extLst>
          </p:cNvPr>
          <p:cNvSpPr>
            <a:spLocks noGrp="1"/>
          </p:cNvSpPr>
          <p:nvPr>
            <p:ph type="title"/>
          </p:nvPr>
        </p:nvSpPr>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Limitations of Traditional Monitoring</a:t>
            </a:r>
            <a:endParaRPr lang="en-US" dirty="0"/>
          </a:p>
        </p:txBody>
      </p:sp>
      <p:sp>
        <p:nvSpPr>
          <p:cNvPr id="3" name="Text Placeholder 2">
            <a:extLst>
              <a:ext uri="{FF2B5EF4-FFF2-40B4-BE49-F238E27FC236}">
                <a16:creationId xmlns:a16="http://schemas.microsoft.com/office/drawing/2014/main" id="{0B8A8B10-9F26-4CB2-A6AB-C33521BEEB16}"/>
              </a:ext>
            </a:extLst>
          </p:cNvPr>
          <p:cNvSpPr>
            <a:spLocks noGrp="1"/>
          </p:cNvSpPr>
          <p:nvPr>
            <p:ph type="body" sz="quarter" idx="10"/>
          </p:nvPr>
        </p:nvSpPr>
        <p:spPr>
          <a:xfrm>
            <a:off x="688975" y="929203"/>
            <a:ext cx="9812338" cy="4951643"/>
          </a:xfrm>
        </p:spPr>
        <p:txBody>
          <a:bodyPr/>
          <a:lstStyle/>
          <a:p>
            <a:pPr>
              <a:spcBef>
                <a:spcPts val="0"/>
              </a:spcBef>
              <a:spcAft>
                <a:spcPts val="0"/>
              </a:spcAft>
            </a:pPr>
            <a:endParaRPr lang="en-US" sz="1800" dirty="0"/>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Current methods in Qatar primarily rely on periodic manual sampling and laboratory analysis (Ref: Al-</a:t>
            </a:r>
            <a:r>
              <a:rPr lang="en-US" sz="1800" dirty="0" err="1">
                <a:latin typeface="Arial" panose="020B0604020202020204" pitchFamily="34" charset="0"/>
                <a:cs typeface="Arial" panose="020B0604020202020204" pitchFamily="34" charset="0"/>
              </a:rPr>
              <a:t>Mashaqbeh</a:t>
            </a:r>
            <a:r>
              <a:rPr lang="en-US" sz="1800" dirty="0">
                <a:latin typeface="Arial" panose="020B0604020202020204" pitchFamily="34" charset="0"/>
                <a:cs typeface="Arial" panose="020B0604020202020204" pitchFamily="34" charset="0"/>
              </a:rPr>
              <a:t> et al., 2019, if applicable).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Key Limitations:</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Slow &amp; Reactive: Significant delays between sampling, analysis, and action.</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Resource-Intensive: Costly in terms of labor and lab facilities.</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Infrequent: Contamination events occurring between sampling intervals may be missed.</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Lack of Real-time Alerts: Inability to provide immediate warnings for sudden changes.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These limitations hinder effective and proactive groundwater management, highlighting the need for advanced solutions like IoT.</a:t>
            </a:r>
          </a:p>
          <a:p>
            <a:endParaRPr lang="en-US" sz="1800" dirty="0"/>
          </a:p>
        </p:txBody>
      </p:sp>
    </p:spTree>
    <p:extLst>
      <p:ext uri="{BB962C8B-B14F-4D97-AF65-F5344CB8AC3E}">
        <p14:creationId xmlns:p14="http://schemas.microsoft.com/office/powerpoint/2010/main" val="2545006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6042-3FD8-45FA-93D4-18501BEFE0CD}"/>
              </a:ext>
            </a:extLst>
          </p:cNvPr>
          <p:cNvSpPr>
            <a:spLocks noGrp="1"/>
          </p:cNvSpPr>
          <p:nvPr>
            <p:ph type="title"/>
          </p:nvPr>
        </p:nvSpPr>
        <p:spPr>
          <a:xfrm>
            <a:off x="266592" y="28810"/>
            <a:ext cx="9812539" cy="897979"/>
          </a:xfrm>
        </p:spPr>
        <p:txBody>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System Architecture</a:t>
            </a:r>
            <a:endParaRPr lang="en-US" dirty="0"/>
          </a:p>
        </p:txBody>
      </p:sp>
      <p:sp>
        <p:nvSpPr>
          <p:cNvPr id="3" name="Text Placeholder 2">
            <a:extLst>
              <a:ext uri="{FF2B5EF4-FFF2-40B4-BE49-F238E27FC236}">
                <a16:creationId xmlns:a16="http://schemas.microsoft.com/office/drawing/2014/main" id="{7C24195F-5FC9-4690-90A1-177F0A541F89}"/>
              </a:ext>
            </a:extLst>
          </p:cNvPr>
          <p:cNvSpPr>
            <a:spLocks noGrp="1"/>
          </p:cNvSpPr>
          <p:nvPr>
            <p:ph type="body" sz="quarter" idx="10"/>
          </p:nvPr>
        </p:nvSpPr>
        <p:spPr>
          <a:xfrm>
            <a:off x="161085" y="739370"/>
            <a:ext cx="9812338" cy="4136292"/>
          </a:xfrm>
        </p:spPr>
        <p:txBody>
          <a:bodyPr>
            <a:normAutofit lnSpcReduction="10000"/>
          </a:bodyPr>
          <a:lstStyle/>
          <a:p>
            <a:pPr lvl="0">
              <a:lnSpc>
                <a:spcPct val="115000"/>
              </a:lnSpc>
              <a:spcBef>
                <a:spcPts val="0"/>
              </a:spcBef>
              <a:spcAft>
                <a:spcPts val="800"/>
              </a:spcAft>
              <a:buSzPts val="1000"/>
              <a:tabLst>
                <a:tab pos="457200" algn="l"/>
              </a:tabLst>
            </a:pPr>
            <a:r>
              <a:rPr lang="en-US" sz="1800" dirty="0"/>
              <a:t>Content:</a:t>
            </a:r>
          </a:p>
          <a:p>
            <a:pPr lvl="0">
              <a:lnSpc>
                <a:spcPct val="115000"/>
              </a:lnSpc>
              <a:spcBef>
                <a:spcPts val="0"/>
              </a:spcBef>
              <a:spcAft>
                <a:spcPts val="800"/>
              </a:spcAft>
              <a:buSzPts val="1000"/>
              <a:tabLst>
                <a:tab pos="457200" algn="l"/>
              </a:tabLst>
            </a:pPr>
            <a:r>
              <a:rPr lang="en-US" sz="1800" dirty="0">
                <a:latin typeface="Arial" panose="020B0604020202020204" pitchFamily="34" charset="0"/>
                <a:cs typeface="Arial" panose="020B0604020202020204" pitchFamily="34" charset="0"/>
              </a:rPr>
              <a:t>	Our system integrates sensors with a microcontroller, </a:t>
            </a:r>
          </a:p>
          <a:p>
            <a:pPr lvl="1">
              <a:lnSpc>
                <a:spcPct val="115000"/>
              </a:lnSpc>
              <a:spcBef>
                <a:spcPts val="0"/>
              </a:spcBef>
              <a:spcAft>
                <a:spcPts val="800"/>
              </a:spcAft>
              <a:buSzPts val="1000"/>
              <a:tabLst>
                <a:tab pos="914400" algn="l"/>
              </a:tabLst>
            </a:pPr>
            <a:r>
              <a:rPr lang="en-US" sz="1800" dirty="0">
                <a:latin typeface="Arial" panose="020B0604020202020204" pitchFamily="34" charset="0"/>
                <a:cs typeface="Arial" panose="020B0604020202020204" pitchFamily="34" charset="0"/>
              </a:rPr>
              <a:t> transmitting data wirelessly to a cloud platform for storage,</a:t>
            </a:r>
          </a:p>
          <a:p>
            <a:pPr lvl="1">
              <a:lnSpc>
                <a:spcPct val="115000"/>
              </a:lnSpc>
              <a:spcBef>
                <a:spcPts val="0"/>
              </a:spcBef>
              <a:spcAft>
                <a:spcPts val="800"/>
              </a:spcAft>
              <a:buSzPts val="1000"/>
              <a:tabLst>
                <a:tab pos="914400" algn="l"/>
              </a:tabLst>
            </a:pPr>
            <a:r>
              <a:rPr lang="en-US" sz="1800" dirty="0">
                <a:latin typeface="Arial" panose="020B0604020202020204" pitchFamily="34" charset="0"/>
                <a:cs typeface="Arial" panose="020B0604020202020204" pitchFamily="34" charset="0"/>
              </a:rPr>
              <a:t>     analysis, and </a:t>
            </a:r>
            <a:r>
              <a:rPr lang="en-US" sz="1800" dirty="0" err="1">
                <a:latin typeface="Arial" panose="020B0604020202020204" pitchFamily="34" charset="0"/>
                <a:cs typeface="Arial" panose="020B0604020202020204" pitchFamily="34" charset="0"/>
              </a:rPr>
              <a:t>visualization.Flow</a:t>
            </a:r>
            <a:r>
              <a:rPr lang="en-US" sz="1800" dirty="0">
                <a:latin typeface="Arial" panose="020B0604020202020204" pitchFamily="34" charset="0"/>
                <a:cs typeface="Arial" panose="020B0604020202020204" pitchFamily="34" charset="0"/>
              </a:rPr>
              <a:t>:</a:t>
            </a:r>
          </a:p>
          <a:p>
            <a:pPr marL="1143000" lvl="2" indent="-228600">
              <a:lnSpc>
                <a:spcPct val="115000"/>
              </a:lnSpc>
              <a:spcBef>
                <a:spcPts val="0"/>
              </a:spcBef>
              <a:spcAft>
                <a:spcPts val="800"/>
              </a:spcAft>
              <a:buSzPts val="1000"/>
              <a:buFont typeface="+mj-lt"/>
              <a:buAutoNum type="arabicPeriod"/>
              <a:tabLst>
                <a:tab pos="1371600" algn="l"/>
              </a:tabLst>
            </a:pPr>
            <a:r>
              <a:rPr lang="en-US" sz="1800" dirty="0">
                <a:latin typeface="Arial" panose="020B0604020202020204" pitchFamily="34" charset="0"/>
                <a:cs typeface="Arial" panose="020B0604020202020204" pitchFamily="34" charset="0"/>
              </a:rPr>
              <a:t>Sensors measure water parameters.</a:t>
            </a:r>
          </a:p>
          <a:p>
            <a:pPr marL="1143000" lvl="2" indent="-228600">
              <a:lnSpc>
                <a:spcPct val="115000"/>
              </a:lnSpc>
              <a:spcBef>
                <a:spcPts val="0"/>
              </a:spcBef>
              <a:spcAft>
                <a:spcPts val="800"/>
              </a:spcAft>
              <a:buSzPts val="1000"/>
              <a:buFont typeface="+mj-lt"/>
              <a:buAutoNum type="arabicPeriod"/>
              <a:tabLst>
                <a:tab pos="1371600" algn="l"/>
              </a:tabLst>
            </a:pPr>
            <a:r>
              <a:rPr lang="en-US" sz="1800" dirty="0">
                <a:latin typeface="Arial" panose="020B0604020202020204" pitchFamily="34" charset="0"/>
                <a:cs typeface="Arial" panose="020B0604020202020204" pitchFamily="34" charset="0"/>
              </a:rPr>
              <a:t>Arduino MKR </a:t>
            </a:r>
            <a:r>
              <a:rPr lang="en-US" sz="1800" dirty="0" err="1">
                <a:latin typeface="Arial" panose="020B0604020202020204" pitchFamily="34" charset="0"/>
                <a:cs typeface="Arial" panose="020B0604020202020204" pitchFamily="34" charset="0"/>
              </a:rPr>
              <a:t>WiFi</a:t>
            </a:r>
            <a:r>
              <a:rPr lang="en-US" sz="1800" dirty="0">
                <a:latin typeface="Arial" panose="020B0604020202020204" pitchFamily="34" charset="0"/>
                <a:cs typeface="Arial" panose="020B0604020202020204" pitchFamily="34" charset="0"/>
              </a:rPr>
              <a:t> 1010 collects and processes sensor data.</a:t>
            </a:r>
          </a:p>
          <a:p>
            <a:pPr marL="1143000" lvl="2" indent="-228600">
              <a:lnSpc>
                <a:spcPct val="115000"/>
              </a:lnSpc>
              <a:spcBef>
                <a:spcPts val="0"/>
              </a:spcBef>
              <a:spcAft>
                <a:spcPts val="800"/>
              </a:spcAft>
              <a:buSzPts val="1000"/>
              <a:buFont typeface="+mj-lt"/>
              <a:buAutoNum type="arabicPeriod"/>
              <a:tabLst>
                <a:tab pos="1371600" algn="l"/>
              </a:tabLst>
            </a:pPr>
            <a:r>
              <a:rPr lang="en-US" sz="1800" dirty="0">
                <a:latin typeface="Arial" panose="020B0604020202020204" pitchFamily="34" charset="0"/>
                <a:cs typeface="Arial" panose="020B0604020202020204" pitchFamily="34" charset="0"/>
              </a:rPr>
              <a:t>Data transmitted via Wi-Fi as JSON payload.</a:t>
            </a:r>
          </a:p>
          <a:p>
            <a:pPr marL="1143000" lvl="2" indent="-228600">
              <a:lnSpc>
                <a:spcPct val="115000"/>
              </a:lnSpc>
              <a:spcBef>
                <a:spcPts val="0"/>
              </a:spcBef>
              <a:spcAft>
                <a:spcPts val="800"/>
              </a:spcAft>
              <a:buSzPts val="1000"/>
              <a:buFont typeface="+mj-lt"/>
              <a:buAutoNum type="arabicPeriod"/>
              <a:tabLst>
                <a:tab pos="1371600" algn="l"/>
              </a:tabLst>
            </a:pPr>
            <a:r>
              <a:rPr lang="en-US" sz="1800" dirty="0">
                <a:latin typeface="Arial" panose="020B0604020202020204" pitchFamily="34" charset="0"/>
                <a:cs typeface="Arial" panose="020B0604020202020204" pitchFamily="34" charset="0"/>
              </a:rPr>
              <a:t>Node.js server listens, validates, and reformats data.</a:t>
            </a:r>
          </a:p>
          <a:p>
            <a:pPr marL="1143000" lvl="2" indent="-228600">
              <a:lnSpc>
                <a:spcPct val="115000"/>
              </a:lnSpc>
              <a:spcBef>
                <a:spcPts val="0"/>
              </a:spcBef>
              <a:spcAft>
                <a:spcPts val="800"/>
              </a:spcAft>
              <a:buSzPts val="1000"/>
              <a:buFont typeface="+mj-lt"/>
              <a:buAutoNum type="arabicPeriod"/>
              <a:tabLst>
                <a:tab pos="1371600" algn="l"/>
              </a:tabLst>
            </a:pPr>
            <a:r>
              <a:rPr lang="en-US" sz="1800" dirty="0">
                <a:latin typeface="Arial" panose="020B0604020202020204" pitchFamily="34" charset="0"/>
                <a:cs typeface="Arial" panose="020B0604020202020204" pitchFamily="34" charset="0"/>
              </a:rPr>
              <a:t>Data stored in MongoDB Atlas cloud database.</a:t>
            </a:r>
          </a:p>
          <a:p>
            <a:pPr marL="1143000" lvl="2" indent="-228600">
              <a:lnSpc>
                <a:spcPct val="115000"/>
              </a:lnSpc>
              <a:spcBef>
                <a:spcPts val="0"/>
              </a:spcBef>
              <a:spcAft>
                <a:spcPts val="800"/>
              </a:spcAft>
              <a:buSzPts val="1000"/>
              <a:buFont typeface="+mj-lt"/>
              <a:buAutoNum type="arabicPeriod"/>
              <a:tabLst>
                <a:tab pos="1371600" algn="l"/>
              </a:tabLst>
            </a:pPr>
            <a:r>
              <a:rPr lang="en-US" sz="1800" dirty="0">
                <a:latin typeface="Arial" panose="020B0604020202020204" pitchFamily="34" charset="0"/>
                <a:cs typeface="Arial" panose="020B0604020202020204" pitchFamily="34" charset="0"/>
              </a:rPr>
              <a:t>Python-based dashboard retrieves data for visualization and alerting.</a:t>
            </a:r>
          </a:p>
          <a:p>
            <a:endParaRPr lang="en-US" dirty="0"/>
          </a:p>
        </p:txBody>
      </p:sp>
      <p:pic>
        <p:nvPicPr>
          <p:cNvPr id="4" name="Picture 3"/>
          <p:cNvPicPr>
            <a:picLocks noChangeAspect="1"/>
          </p:cNvPicPr>
          <p:nvPr/>
        </p:nvPicPr>
        <p:blipFill>
          <a:blip r:embed="rId2"/>
          <a:stretch>
            <a:fillRect/>
          </a:stretch>
        </p:blipFill>
        <p:spPr>
          <a:xfrm>
            <a:off x="8666369" y="1270270"/>
            <a:ext cx="3411329" cy="3229323"/>
          </a:xfrm>
          <a:prstGeom prst="rect">
            <a:avLst/>
          </a:prstGeom>
        </p:spPr>
      </p:pic>
      <p:pic>
        <p:nvPicPr>
          <p:cNvPr id="5" name="Picture 4"/>
          <p:cNvPicPr>
            <a:picLocks noChangeAspect="1"/>
          </p:cNvPicPr>
          <p:nvPr/>
        </p:nvPicPr>
        <p:blipFill>
          <a:blip r:embed="rId3"/>
          <a:stretch>
            <a:fillRect/>
          </a:stretch>
        </p:blipFill>
        <p:spPr>
          <a:xfrm>
            <a:off x="3270737" y="4646437"/>
            <a:ext cx="3516925" cy="2150016"/>
          </a:xfrm>
          <a:prstGeom prst="rect">
            <a:avLst/>
          </a:prstGeom>
        </p:spPr>
      </p:pic>
    </p:spTree>
    <p:extLst>
      <p:ext uri="{BB962C8B-B14F-4D97-AF65-F5344CB8AC3E}">
        <p14:creationId xmlns:p14="http://schemas.microsoft.com/office/powerpoint/2010/main" val="4218987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25E6-1D9E-4CDC-B4EB-7FE3C948379B}"/>
              </a:ext>
            </a:extLst>
          </p:cNvPr>
          <p:cNvSpPr>
            <a:spLocks noGrp="1"/>
          </p:cNvSpPr>
          <p:nvPr>
            <p:ph type="title"/>
          </p:nvPr>
        </p:nvSpPr>
        <p:spPr/>
        <p:txBody>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Hardware Components</a:t>
            </a:r>
            <a:endParaRPr lang="en-US" dirty="0"/>
          </a:p>
        </p:txBody>
      </p:sp>
      <p:sp>
        <p:nvSpPr>
          <p:cNvPr id="3" name="Text Placeholder 2">
            <a:extLst>
              <a:ext uri="{FF2B5EF4-FFF2-40B4-BE49-F238E27FC236}">
                <a16:creationId xmlns:a16="http://schemas.microsoft.com/office/drawing/2014/main" id="{4503EEB1-B804-4352-A239-952D5F395978}"/>
              </a:ext>
            </a:extLst>
          </p:cNvPr>
          <p:cNvSpPr>
            <a:spLocks noGrp="1"/>
          </p:cNvSpPr>
          <p:nvPr>
            <p:ph type="body" sz="quarter" idx="10"/>
          </p:nvPr>
        </p:nvSpPr>
        <p:spPr>
          <a:xfrm>
            <a:off x="1690838" y="1252763"/>
            <a:ext cx="8746301" cy="5605237"/>
          </a:xfrm>
        </p:spPr>
        <p:txBody>
          <a:bodyPr>
            <a:normAutofit/>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dirty="0"/>
              <a:t>Content:</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Microcontroller: Arduino MKR </a:t>
            </a:r>
            <a:r>
              <a:rPr lang="en-US" sz="1800" dirty="0" err="1">
                <a:latin typeface="Arial" panose="020B0604020202020204" pitchFamily="34" charset="0"/>
                <a:cs typeface="Arial" panose="020B0604020202020204" pitchFamily="34" charset="0"/>
              </a:rPr>
              <a:t>WiFi</a:t>
            </a:r>
            <a:r>
              <a:rPr lang="en-US" sz="1800" dirty="0">
                <a:latin typeface="Arial" panose="020B0604020202020204" pitchFamily="34" charset="0"/>
                <a:cs typeface="Arial" panose="020B0604020202020204" pitchFamily="34" charset="0"/>
              </a:rPr>
              <a:t> 1010 (chosen for built-in Wi-Fi connectivity and processing power).</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Sensors Deployed</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pH Sensor</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Turbidity Sensor</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Temperature Sensor (often integrated)</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Total Dissolved Solids (TDS) Sensor</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Oxidation-Reduction Potential (ORP) Sensor</a:t>
            </a:r>
          </a:p>
          <a:p>
            <a:pPr marL="1143000" marR="0" lvl="2" indent="-228600">
              <a:lnSpc>
                <a:spcPct val="115000"/>
              </a:lnSpc>
              <a:spcBef>
                <a:spcPts val="0"/>
              </a:spcBef>
              <a:spcAft>
                <a:spcPts val="800"/>
              </a:spcAft>
              <a:buSzPts val="1000"/>
              <a:buFont typeface="Wingdings" panose="05000000000000000000" pitchFamily="2" charset="2"/>
              <a:buChar char=""/>
              <a:tabLst>
                <a:tab pos="1371600" algn="l"/>
              </a:tabLst>
            </a:pPr>
            <a:r>
              <a:rPr lang="en-US" sz="1800" dirty="0">
                <a:latin typeface="Arial" panose="020B0604020202020204" pitchFamily="34" charset="0"/>
                <a:cs typeface="Arial" panose="020B0604020202020204" pitchFamily="34" charset="0"/>
              </a:rPr>
              <a:t>Water Level Sensor (e.g., ultrasonic or pressure-based)</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dirty="0">
                <a:latin typeface="Arial" panose="020B0604020202020204" pitchFamily="34" charset="0"/>
                <a:cs typeface="Arial" panose="020B0604020202020204" pitchFamily="34" charset="0"/>
              </a:rPr>
              <a:t>Sensor selection emphasized accuracy, compatibility, and reliability. Careful calibration was performed.</a:t>
            </a:r>
          </a:p>
          <a:p>
            <a:endParaRPr lang="en-US" dirty="0"/>
          </a:p>
        </p:txBody>
      </p:sp>
      <p:sp>
        <p:nvSpPr>
          <p:cNvPr id="6" name="Rectangle 5">
            <a:extLst>
              <a:ext uri="{FF2B5EF4-FFF2-40B4-BE49-F238E27FC236}">
                <a16:creationId xmlns:a16="http://schemas.microsoft.com/office/drawing/2014/main" id="{AE7B3F01-1BFA-455F-BD93-4F32995405B7}"/>
              </a:ext>
            </a:extLst>
          </p:cNvPr>
          <p:cNvSpPr/>
          <p:nvPr/>
        </p:nvSpPr>
        <p:spPr>
          <a:xfrm>
            <a:off x="8901193" y="-2037699"/>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C061415-4F68-4EE3-B535-6ADB43318684}"/>
              </a:ext>
            </a:extLst>
          </p:cNvPr>
          <p:cNvPicPr>
            <a:picLocks noChangeAspect="1"/>
          </p:cNvPicPr>
          <p:nvPr/>
        </p:nvPicPr>
        <p:blipFill>
          <a:blip r:embed="rId2"/>
          <a:stretch>
            <a:fillRect/>
          </a:stretch>
        </p:blipFill>
        <p:spPr>
          <a:xfrm>
            <a:off x="9060408" y="2010277"/>
            <a:ext cx="2378946" cy="3174687"/>
          </a:xfrm>
          <a:prstGeom prst="rect">
            <a:avLst/>
          </a:prstGeom>
        </p:spPr>
      </p:pic>
      <p:pic>
        <p:nvPicPr>
          <p:cNvPr id="10" name="Picture 9">
            <a:extLst>
              <a:ext uri="{FF2B5EF4-FFF2-40B4-BE49-F238E27FC236}">
                <a16:creationId xmlns:a16="http://schemas.microsoft.com/office/drawing/2014/main" id="{E32198FB-E576-472D-9D75-22BD4777E57F}"/>
              </a:ext>
            </a:extLst>
          </p:cNvPr>
          <p:cNvPicPr>
            <a:picLocks noChangeAspect="1"/>
          </p:cNvPicPr>
          <p:nvPr/>
        </p:nvPicPr>
        <p:blipFill>
          <a:blip r:embed="rId3"/>
          <a:stretch>
            <a:fillRect/>
          </a:stretch>
        </p:blipFill>
        <p:spPr>
          <a:xfrm>
            <a:off x="294806" y="2507511"/>
            <a:ext cx="1789850" cy="2385152"/>
          </a:xfrm>
          <a:prstGeom prst="rect">
            <a:avLst/>
          </a:prstGeom>
        </p:spPr>
      </p:pic>
    </p:spTree>
    <p:extLst>
      <p:ext uri="{BB962C8B-B14F-4D97-AF65-F5344CB8AC3E}">
        <p14:creationId xmlns:p14="http://schemas.microsoft.com/office/powerpoint/2010/main" val="272977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2236-13D5-4974-B1A0-8C40F39B94DB}"/>
              </a:ext>
            </a:extLst>
          </p:cNvPr>
          <p:cNvSpPr>
            <a:spLocks noGrp="1"/>
          </p:cNvSpPr>
          <p:nvPr>
            <p:ph type="title"/>
          </p:nvPr>
        </p:nvSpPr>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Project Timeline (Gantt Chart)</a:t>
            </a:r>
            <a:endParaRPr lang="en-US" dirty="0"/>
          </a:p>
        </p:txBody>
      </p:sp>
      <p:sp>
        <p:nvSpPr>
          <p:cNvPr id="3" name="Text Placeholder 2">
            <a:extLst>
              <a:ext uri="{FF2B5EF4-FFF2-40B4-BE49-F238E27FC236}">
                <a16:creationId xmlns:a16="http://schemas.microsoft.com/office/drawing/2014/main" id="{9C34D771-E83E-439B-BD19-5A0CFEF0DF0E}"/>
              </a:ext>
            </a:extLst>
          </p:cNvPr>
          <p:cNvSpPr>
            <a:spLocks noGrp="1"/>
          </p:cNvSpPr>
          <p:nvPr>
            <p:ph type="body" sz="quarter" idx="10"/>
          </p:nvPr>
        </p:nvSpPr>
        <p:spPr/>
        <p:txBody>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Content:</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Gantt chart illustrates the project's timeline, key phases, task dependencies, and overall management from initiation to completion.</a:t>
            </a:r>
          </a:p>
          <a:p>
            <a:endParaRPr lang="en-US" sz="1800" dirty="0"/>
          </a:p>
        </p:txBody>
      </p:sp>
      <p:pic>
        <p:nvPicPr>
          <p:cNvPr id="4" name="Picture 3"/>
          <p:cNvPicPr>
            <a:picLocks noChangeAspect="1"/>
          </p:cNvPicPr>
          <p:nvPr/>
        </p:nvPicPr>
        <p:blipFill>
          <a:blip r:embed="rId2"/>
          <a:stretch>
            <a:fillRect/>
          </a:stretch>
        </p:blipFill>
        <p:spPr>
          <a:xfrm>
            <a:off x="1500734" y="2910406"/>
            <a:ext cx="7906853" cy="3077004"/>
          </a:xfrm>
          <a:prstGeom prst="rect">
            <a:avLst/>
          </a:prstGeom>
        </p:spPr>
      </p:pic>
    </p:spTree>
    <p:extLst>
      <p:ext uri="{BB962C8B-B14F-4D97-AF65-F5344CB8AC3E}">
        <p14:creationId xmlns:p14="http://schemas.microsoft.com/office/powerpoint/2010/main" val="393468809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E18665044E2144819837C092E33BDB" ma:contentTypeVersion="1" ma:contentTypeDescription="Create a new document." ma:contentTypeScope="" ma:versionID="bb575fa02540c77eea09ba067711633f">
  <xsd:schema xmlns:xsd="http://www.w3.org/2001/XMLSchema" xmlns:xs="http://www.w3.org/2001/XMLSchema" xmlns:p="http://schemas.microsoft.com/office/2006/metadata/properties" xmlns:ns2="95316385-fd6e-4f0e-b3e9-aadb02e1eda4" targetNamespace="http://schemas.microsoft.com/office/2006/metadata/properties" ma:root="true" ma:fieldsID="ae9cf2c5a87d7178afd15005749fabcc" ns2:_="">
    <xsd:import namespace="95316385-fd6e-4f0e-b3e9-aadb02e1eda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16385-fd6e-4f0e-b3e9-aadb02e1eda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95316385-fd6e-4f0e-b3e9-aadb02e1eda4">PJ5CUPCUDPT2-1226716628-121</_dlc_DocId>
    <_dlc_DocIdUrl xmlns="95316385-fd6e-4f0e-b3e9-aadb02e1eda4">
      <Url>https://mycnaq.cna-qatar.edu.qa/departments/Marketing/_layouts/15/DocIdRedir.aspx?ID=PJ5CUPCUDPT2-1226716628-121</Url>
      <Description>PJ5CUPCUDPT2-1226716628-121</Description>
    </_dlc_DocIdUrl>
  </documentManagement>
</p:properties>
</file>

<file path=customXml/itemProps1.xml><?xml version="1.0" encoding="utf-8"?>
<ds:datastoreItem xmlns:ds="http://schemas.openxmlformats.org/officeDocument/2006/customXml" ds:itemID="{2B29A017-2361-48DA-B32D-75881C7716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316385-fd6e-4f0e-b3e9-aadb02e1e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43EA96-FA45-44FE-90AB-84344CB3BD06}">
  <ds:schemaRefs>
    <ds:schemaRef ds:uri="http://schemas.microsoft.com/sharepoint/events"/>
  </ds:schemaRefs>
</ds:datastoreItem>
</file>

<file path=customXml/itemProps3.xml><?xml version="1.0" encoding="utf-8"?>
<ds:datastoreItem xmlns:ds="http://schemas.openxmlformats.org/officeDocument/2006/customXml" ds:itemID="{EEAA8E33-C804-401A-B2FE-50AA40F671C0}">
  <ds:schemaRefs>
    <ds:schemaRef ds:uri="http://schemas.microsoft.com/sharepoint/v3/contenttype/forms"/>
  </ds:schemaRefs>
</ds:datastoreItem>
</file>

<file path=customXml/itemProps4.xml><?xml version="1.0" encoding="utf-8"?>
<ds:datastoreItem xmlns:ds="http://schemas.openxmlformats.org/officeDocument/2006/customXml" ds:itemID="{96260789-F654-426A-BF4A-02E9DCC5758A}">
  <ds:schemaRefs>
    <ds:schemaRef ds:uri="http://schemas.microsoft.com/office/2006/documentManagement/types"/>
    <ds:schemaRef ds:uri="http://www.w3.org/XML/1998/namespace"/>
    <ds:schemaRef ds:uri="http://purl.org/dc/terms/"/>
    <ds:schemaRef ds:uri="http://schemas.microsoft.com/office/infopath/2007/PartnerControls"/>
    <ds:schemaRef ds:uri="95316385-fd6e-4f0e-b3e9-aadb02e1eda4"/>
    <ds:schemaRef ds:uri="http://schemas.openxmlformats.org/package/2006/metadata/core-properties"/>
    <ds:schemaRef ds:uri="http://schemas.microsoft.com/office/2006/metadata/properti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1261</TotalTime>
  <Words>1626</Words>
  <Application>Microsoft Office PowerPoint</Application>
  <PresentationFormat>Widescreen</PresentationFormat>
  <Paragraphs>167</Paragraphs>
  <Slides>23</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Calibri</vt:lpstr>
      <vt:lpstr>Calibri Light</vt:lpstr>
      <vt:lpstr>Courier New</vt:lpstr>
      <vt:lpstr>Montserrat</vt:lpstr>
      <vt:lpstr>Raleway</vt:lpstr>
      <vt:lpstr>Symbol</vt:lpstr>
      <vt:lpstr>Wingdings</vt:lpstr>
      <vt:lpstr>Custom Design</vt:lpstr>
      <vt:lpstr>Office Theme</vt:lpstr>
      <vt:lpstr>Ground-Water Quality  Monitoring System </vt:lpstr>
      <vt:lpstr>Presentation Outline </vt:lpstr>
      <vt:lpstr>Why Monitor Groundwater?</vt:lpstr>
      <vt:lpstr>Bridging the Gap with Technology</vt:lpstr>
      <vt:lpstr>Project Scope &amp; Objectives </vt:lpstr>
      <vt:lpstr>Limitations of Traditional Monitoring</vt:lpstr>
      <vt:lpstr>System Architecture</vt:lpstr>
      <vt:lpstr>Hardware Components</vt:lpstr>
      <vt:lpstr>Project Timeline (Gantt Chart)</vt:lpstr>
      <vt:lpstr>Methodology</vt:lpstr>
      <vt:lpstr>Data Acquisition, Transmission &amp; Storage</vt:lpstr>
      <vt:lpstr>Data Visualization Dashboard</vt:lpstr>
      <vt:lpstr>Alert System &amp; Validation</vt:lpstr>
      <vt:lpstr>Project Outcomes &amp; Deliverables</vt:lpstr>
      <vt:lpstr>Results &amp; Discussion </vt:lpstr>
      <vt:lpstr>System Demonstration</vt:lpstr>
      <vt:lpstr>Challenges &amp; Resolutions </vt:lpstr>
      <vt:lpstr>Conclusions</vt:lpstr>
      <vt:lpstr>Future Work &amp; Recommendations </vt:lpstr>
      <vt:lpstr>Acknowledgement</vt:lpstr>
      <vt:lpstr>Key References</vt:lpstr>
      <vt:lpstr>Code Availability &amp; Demo</vt:lpstr>
      <vt:lpstr>Thank You &amp;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Mahoma O'Mac</cp:lastModifiedBy>
  <cp:revision>95</cp:revision>
  <cp:lastPrinted>2023-03-08T13:05:43Z</cp:lastPrinted>
  <dcterms:created xsi:type="dcterms:W3CDTF">2022-03-01T11:33:46Z</dcterms:created>
  <dcterms:modified xsi:type="dcterms:W3CDTF">2025-04-15T09:17:30Z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0x010100D8E18665044E2144819837C092E33BDB</vt:lpwstr>
  </property>
  <property fmtid="{D5CDD505-2E9C-101B-9397-08002B2CF9AE}" pid="3" name="_dlc_DocIdItemGuid">
    <vt:lpwstr>b7fe9015-9214-4164-80dc-493450c3af06</vt:lpwstr>
  </property>
</Properties>
</file>